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6.xml" ContentType="application/vnd.openxmlformats-officedocument.presentationml.tags+xml"/>
  <Override PartName="/ppt/notesSlides/notesSlide1.xml" ContentType="application/vnd.openxmlformats-officedocument.presentationml.notesSlide+xml"/>
  <Override PartName="/ppt/tags/tag27.xml" ContentType="application/vnd.openxmlformats-officedocument.presentationml.tags+xml"/>
  <Override PartName="/ppt/notesSlides/notesSlide2.xml" ContentType="application/vnd.openxmlformats-officedocument.presentationml.notesSlide+xml"/>
  <Override PartName="/ppt/tags/tag28.xml" ContentType="application/vnd.openxmlformats-officedocument.presentationml.tags+xml"/>
  <Override PartName="/ppt/notesSlides/notesSlide3.xml" ContentType="application/vnd.openxmlformats-officedocument.presentationml.notesSlide+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notesSlides/notesSlide5.xml" ContentType="application/vnd.openxmlformats-officedocument.presentationml.notesSlide+xml"/>
  <Override PartName="/ppt/tags/tag31.xml" ContentType="application/vnd.openxmlformats-officedocument.presentationml.tags+xml"/>
  <Override PartName="/ppt/notesSlides/notesSlide6.xml" ContentType="application/vnd.openxmlformats-officedocument.presentationml.notesSlide+xml"/>
  <Override PartName="/ppt/tags/tag32.xml" ContentType="application/vnd.openxmlformats-officedocument.presentationml.tags+xml"/>
  <Override PartName="/ppt/notesSlides/notesSlide7.xml" ContentType="application/vnd.openxmlformats-officedocument.presentationml.notesSlide+xml"/>
  <Override PartName="/ppt/tags/tag33.xml" ContentType="application/vnd.openxmlformats-officedocument.presentationml.tags+xml"/>
  <Override PartName="/ppt/notesSlides/notesSlide8.xml" ContentType="application/vnd.openxmlformats-officedocument.presentationml.notesSlide+xml"/>
  <Override PartName="/ppt/tags/tag34.xml" ContentType="application/vnd.openxmlformats-officedocument.presentationml.tags+xml"/>
  <Override PartName="/ppt/notesSlides/notesSlide9.xml" ContentType="application/vnd.openxmlformats-officedocument.presentationml.notesSlide+xml"/>
  <Override PartName="/ppt/tags/tag35.xml" ContentType="application/vnd.openxmlformats-officedocument.presentationml.tags+xml"/>
  <Override PartName="/ppt/notesSlides/notesSlide10.xml" ContentType="application/vnd.openxmlformats-officedocument.presentationml.notesSlide+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notesSlides/notesSlide13.xml" ContentType="application/vnd.openxmlformats-officedocument.presentationml.notesSlide+xml"/>
  <Override PartName="/ppt/tags/tag39.xml" ContentType="application/vnd.openxmlformats-officedocument.presentationml.tags+xml"/>
  <Override PartName="/ppt/notesSlides/notesSlide14.xml" ContentType="application/vnd.openxmlformats-officedocument.presentationml.notesSlide+xml"/>
  <Override PartName="/ppt/tags/tag40.xml" ContentType="application/vnd.openxmlformats-officedocument.presentationml.tags+xml"/>
  <Override PartName="/ppt/notesSlides/notesSlide15.xml" ContentType="application/vnd.openxmlformats-officedocument.presentationml.notesSlide+xml"/>
  <Override PartName="/ppt/tags/tag41.xml" ContentType="application/vnd.openxmlformats-officedocument.presentationml.tags+xml"/>
  <Override PartName="/ppt/notesSlides/notesSlide16.xml" ContentType="application/vnd.openxmlformats-officedocument.presentationml.notesSlide+xml"/>
  <Override PartName="/ppt/tags/tag42.xml" ContentType="application/vnd.openxmlformats-officedocument.presentationml.tags+xml"/>
  <Override PartName="/ppt/notesSlides/notesSlide17.xml" ContentType="application/vnd.openxmlformats-officedocument.presentationml.notesSlide+xml"/>
  <Override PartName="/ppt/tags/tag43.xml" ContentType="application/vnd.openxmlformats-officedocument.presentationml.tags+xml"/>
  <Override PartName="/ppt/notesSlides/notesSlide18.xml" ContentType="application/vnd.openxmlformats-officedocument.presentationml.notesSlide+xml"/>
  <Override PartName="/ppt/tags/tag44.xml" ContentType="application/vnd.openxmlformats-officedocument.presentationml.tags+xml"/>
  <Override PartName="/ppt/notesSlides/notesSlide19.xml" ContentType="application/vnd.openxmlformats-officedocument.presentationml.notesSlide+xml"/>
  <Override PartName="/ppt/tags/tag45.xml" ContentType="application/vnd.openxmlformats-officedocument.presentationml.tags+xml"/>
  <Override PartName="/ppt/notesSlides/notesSlide20.xml" ContentType="application/vnd.openxmlformats-officedocument.presentationml.notesSlide+xml"/>
  <Override PartName="/ppt/tags/tag46.xml" ContentType="application/vnd.openxmlformats-officedocument.presentationml.tags+xml"/>
  <Override PartName="/ppt/notesSlides/notesSlide21.xml" ContentType="application/vnd.openxmlformats-officedocument.presentationml.notesSlide+xml"/>
  <Override PartName="/ppt/tags/tag47.xml" ContentType="application/vnd.openxmlformats-officedocument.presentationml.tags+xml"/>
  <Override PartName="/ppt/notesSlides/notesSlide22.xml" ContentType="application/vnd.openxmlformats-officedocument.presentationml.notesSlide+xml"/>
  <Override PartName="/ppt/tags/tag48.xml" ContentType="application/vnd.openxmlformats-officedocument.presentationml.tags+xml"/>
  <Override PartName="/ppt/notesSlides/notesSlide23.xml" ContentType="application/vnd.openxmlformats-officedocument.presentationml.notesSlide+xml"/>
  <Override PartName="/ppt/tags/tag49.xml" ContentType="application/vnd.openxmlformats-officedocument.presentationml.tags+xml"/>
  <Override PartName="/ppt/notesSlides/notesSlide24.xml" ContentType="application/vnd.openxmlformats-officedocument.presentationml.notesSlide+xml"/>
  <Override PartName="/ppt/tags/tag50.xml" ContentType="application/vnd.openxmlformats-officedocument.presentationml.tags+xml"/>
  <Override PartName="/ppt/notesSlides/notesSlide25.xml" ContentType="application/vnd.openxmlformats-officedocument.presentationml.notesSlide+xml"/>
  <Override PartName="/ppt/tags/tag51.xml" ContentType="application/vnd.openxmlformats-officedocument.presentationml.tags+xml"/>
  <Override PartName="/ppt/notesSlides/notesSlide26.xml" ContentType="application/vnd.openxmlformats-officedocument.presentationml.notesSlide+xml"/>
  <Override PartName="/ppt/tags/tag52.xml" ContentType="application/vnd.openxmlformats-officedocument.presentationml.tags+xml"/>
  <Override PartName="/ppt/notesSlides/notesSlide27.xml" ContentType="application/vnd.openxmlformats-officedocument.presentationml.notesSlide+xml"/>
  <Override PartName="/ppt/tags/tag53.xml" ContentType="application/vnd.openxmlformats-officedocument.presentationml.tags+xml"/>
  <Override PartName="/ppt/notesSlides/notesSlide28.xml" ContentType="application/vnd.openxmlformats-officedocument.presentationml.notesSlide+xml"/>
  <Override PartName="/ppt/tags/tag54.xml" ContentType="application/vnd.openxmlformats-officedocument.presentationml.tags+xml"/>
  <Override PartName="/ppt/notesSlides/notesSlide29.xml" ContentType="application/vnd.openxmlformats-officedocument.presentationml.notesSlide+xml"/>
  <Override PartName="/ppt/tags/tag55.xml" ContentType="application/vnd.openxmlformats-officedocument.presentationml.tags+xml"/>
  <Override PartName="/ppt/notesSlides/notesSlide30.xml" ContentType="application/vnd.openxmlformats-officedocument.presentationml.notesSlide+xml"/>
  <Override PartName="/ppt/tags/tag56.xml" ContentType="application/vnd.openxmlformats-officedocument.presentationml.tags+xml"/>
  <Override PartName="/ppt/notesSlides/notesSlide31.xml" ContentType="application/vnd.openxmlformats-officedocument.presentationml.notesSlide+xml"/>
  <Override PartName="/ppt/tags/tag57.xml" ContentType="application/vnd.openxmlformats-officedocument.presentationml.tags+xml"/>
  <Override PartName="/ppt/notesSlides/notesSlide32.xml" ContentType="application/vnd.openxmlformats-officedocument.presentationml.notesSlide+xml"/>
  <Override PartName="/ppt/tags/tag58.xml" ContentType="application/vnd.openxmlformats-officedocument.presentationml.tags+xml"/>
  <Override PartName="/ppt/notesSlides/notesSlide33.xml" ContentType="application/vnd.openxmlformats-officedocument.presentationml.notesSlide+xml"/>
  <Override PartName="/ppt/tags/tag59.xml" ContentType="application/vnd.openxmlformats-officedocument.presentationml.tags+xml"/>
  <Override PartName="/ppt/notesSlides/notesSlide34.xml" ContentType="application/vnd.openxmlformats-officedocument.presentationml.notesSlide+xml"/>
  <Override PartName="/ppt/tags/tag60.xml" ContentType="application/vnd.openxmlformats-officedocument.presentationml.tags+xml"/>
  <Override PartName="/ppt/notesSlides/notesSlide35.xml" ContentType="application/vnd.openxmlformats-officedocument.presentationml.notesSlide+xml"/>
  <Override PartName="/ppt/tags/tag61.xml" ContentType="application/vnd.openxmlformats-officedocument.presentationml.tags+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handoutMasterIdLst>
    <p:handoutMasterId r:id="rId39"/>
  </p:handoutMasterIdLst>
  <p:sldIdLst>
    <p:sldId id="430" r:id="rId2"/>
    <p:sldId id="443" r:id="rId3"/>
    <p:sldId id="400" r:id="rId4"/>
    <p:sldId id="431" r:id="rId5"/>
    <p:sldId id="291" r:id="rId6"/>
    <p:sldId id="302" r:id="rId7"/>
    <p:sldId id="349" r:id="rId8"/>
    <p:sldId id="884" r:id="rId9"/>
    <p:sldId id="887" r:id="rId10"/>
    <p:sldId id="886" r:id="rId11"/>
    <p:sldId id="888" r:id="rId12"/>
    <p:sldId id="889" r:id="rId13"/>
    <p:sldId id="890" r:id="rId14"/>
    <p:sldId id="891" r:id="rId15"/>
    <p:sldId id="892" r:id="rId16"/>
    <p:sldId id="893" r:id="rId17"/>
    <p:sldId id="894" r:id="rId18"/>
    <p:sldId id="895" r:id="rId19"/>
    <p:sldId id="896" r:id="rId20"/>
    <p:sldId id="897" r:id="rId21"/>
    <p:sldId id="898" r:id="rId22"/>
    <p:sldId id="616" r:id="rId23"/>
    <p:sldId id="817" r:id="rId24"/>
    <p:sldId id="867" r:id="rId25"/>
    <p:sldId id="868" r:id="rId26"/>
    <p:sldId id="830" r:id="rId27"/>
    <p:sldId id="899" r:id="rId28"/>
    <p:sldId id="905" r:id="rId29"/>
    <p:sldId id="906" r:id="rId30"/>
    <p:sldId id="900" r:id="rId31"/>
    <p:sldId id="907" r:id="rId32"/>
    <p:sldId id="901" r:id="rId33"/>
    <p:sldId id="390" r:id="rId34"/>
    <p:sldId id="883" r:id="rId35"/>
    <p:sldId id="345" r:id="rId36"/>
    <p:sldId id="448" r:id="rId37"/>
  </p:sldIdLst>
  <p:sldSz cx="12192000" cy="6858000"/>
  <p:notesSz cx="6858000" cy="9144000"/>
  <p:custDataLst>
    <p:tags r:id="rId4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introduction" id="{79872742-D51A-BD4C-9C4C-89982BFCD261}">
          <p14:sldIdLst>
            <p14:sldId id="430"/>
            <p14:sldId id="443"/>
            <p14:sldId id="400"/>
          </p14:sldIdLst>
        </p14:section>
        <p14:section name="Section 1: Course objectives and overview" id="{5E369500-4B32-CF41-B367-BADEB4A4BE8A}">
          <p14:sldIdLst>
            <p14:sldId id="431"/>
            <p14:sldId id="291"/>
            <p14:sldId id="302"/>
            <p14:sldId id="349"/>
            <p14:sldId id="884"/>
            <p14:sldId id="887"/>
            <p14:sldId id="886"/>
            <p14:sldId id="888"/>
            <p14:sldId id="889"/>
            <p14:sldId id="890"/>
            <p14:sldId id="891"/>
            <p14:sldId id="892"/>
            <p14:sldId id="893"/>
            <p14:sldId id="894"/>
            <p14:sldId id="895"/>
            <p14:sldId id="896"/>
            <p14:sldId id="897"/>
            <p14:sldId id="898"/>
          </p14:sldIdLst>
        </p14:section>
        <p14:section name="Section 2: Cafe business case introduction" id="{2D5E40DA-D20F-EA48-8C85-70C7A7FAA87E}">
          <p14:sldIdLst>
            <p14:sldId id="616"/>
            <p14:sldId id="817"/>
            <p14:sldId id="867"/>
            <p14:sldId id="868"/>
            <p14:sldId id="830"/>
          </p14:sldIdLst>
        </p14:section>
        <p14:section name="Section 3: Roles in cloud computing" id="{86F9BCB6-30CA-C04C-AA9C-C619C3ED40B7}">
          <p14:sldIdLst>
            <p14:sldId id="899"/>
            <p14:sldId id="905"/>
            <p14:sldId id="906"/>
            <p14:sldId id="900"/>
            <p14:sldId id="907"/>
            <p14:sldId id="901"/>
            <p14:sldId id="390"/>
          </p14:sldIdLst>
        </p14:section>
        <p14:section name="Module wrap-up" id="{9F40DA9A-31C9-C547-A3BD-8BEB42ACCFA2}">
          <p14:sldIdLst>
            <p14:sldId id="883"/>
            <p14:sldId id="345"/>
            <p14:sldId id="448"/>
          </p14:sldIdLst>
        </p14:section>
      </p14:sectionLst>
    </p:ext>
    <p:ext uri="{EFAFB233-063F-42B5-8137-9DF3F51BA10A}">
      <p15:sldGuideLst xmlns:p15="http://schemas.microsoft.com/office/powerpoint/2012/main">
        <p15:guide id="1" orient="horz" pos="1008"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shii, June" initials="YJ" lastIdx="25" clrIdx="0">
    <p:extLst>
      <p:ext uri="{19B8F6BF-5375-455C-9EA6-DF929625EA0E}">
        <p15:presenceInfo xmlns:p15="http://schemas.microsoft.com/office/powerpoint/2012/main" userId="S-1-5-21-1407069837-2091007605-538272213-30032476" providerId="AD"/>
      </p:ext>
    </p:extLst>
  </p:cmAuthor>
  <p:cmAuthor id="2" name="David Mohr" initials="DM" lastIdx="9" clrIdx="1">
    <p:extLst>
      <p:ext uri="{19B8F6BF-5375-455C-9EA6-DF929625EA0E}">
        <p15:presenceInfo xmlns:p15="http://schemas.microsoft.com/office/powerpoint/2012/main" userId="David Mohr" providerId="None"/>
      </p:ext>
    </p:extLst>
  </p:cmAuthor>
  <p:cmAuthor id="3" name="clreece" initials="c" lastIdx="8" clrIdx="2">
    <p:extLst>
      <p:ext uri="{19B8F6BF-5375-455C-9EA6-DF929625EA0E}">
        <p15:presenceInfo xmlns:p15="http://schemas.microsoft.com/office/powerpoint/2012/main" userId="clreec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75E7"/>
    <a:srgbClr val="16966D"/>
    <a:srgbClr val="4E24A7"/>
    <a:srgbClr val="E817E4"/>
    <a:srgbClr val="FE5496"/>
    <a:srgbClr val="B3EB5B"/>
    <a:srgbClr val="FF9B29"/>
    <a:srgbClr val="535B63"/>
    <a:srgbClr val="31C1B3"/>
    <a:srgbClr val="222E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autoAdjust="0"/>
    <p:restoredTop sz="73901" autoAdjust="0"/>
  </p:normalViewPr>
  <p:slideViewPr>
    <p:cSldViewPr snapToGrid="0" snapToObjects="1" showGuides="1">
      <p:cViewPr varScale="1">
        <p:scale>
          <a:sx n="54" d="100"/>
          <a:sy n="54" d="100"/>
        </p:scale>
        <p:origin x="224" y="1016"/>
      </p:cViewPr>
      <p:guideLst>
        <p:guide orient="horz" pos="1008"/>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snapToObjects="1" showGuides="1">
      <p:cViewPr varScale="1">
        <p:scale>
          <a:sx n="81" d="100"/>
          <a:sy n="81" d="100"/>
        </p:scale>
        <p:origin x="294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ags" Target="tags/tag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A624B0-90F9-634D-B088-BAF914AB7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5550255-9A44-5141-A14B-0AFB2414AD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7D4CC6-1AC1-6547-8987-01DDD7392771}" type="datetimeFigureOut">
              <a:rPr lang="en-US" smtClean="0"/>
              <a:t>11/12/20</a:t>
            </a:fld>
            <a:endParaRPr lang="en-US" dirty="0"/>
          </a:p>
        </p:txBody>
      </p:sp>
      <p:sp>
        <p:nvSpPr>
          <p:cNvPr id="4" name="Footer Placeholder 3">
            <a:extLst>
              <a:ext uri="{FF2B5EF4-FFF2-40B4-BE49-F238E27FC236}">
                <a16:creationId xmlns:a16="http://schemas.microsoft.com/office/drawing/2014/main" id="{D3CB1F18-ED24-9E49-9F0B-B6FD6B22F8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1FDFC-8250-AD46-B773-8125051BCCF6}" type="datetimeFigureOut">
              <a:rPr lang="en-US" smtClean="0"/>
              <a:t>11/12/20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100" kern="1200">
        <a:solidFill>
          <a:schemeClr val="tx1"/>
        </a:solidFill>
        <a:latin typeface="+mn-lt"/>
        <a:ea typeface="+mn-ea"/>
        <a:cs typeface="+mn-cs"/>
      </a:defRPr>
    </a:lvl2pPr>
    <a:lvl3pPr marL="914400" algn="l" defTabSz="914400" rtl="0" eaLnBrk="1" latinLnBrk="0" hangingPunct="1">
      <a:defRPr sz="1100" kern="1200">
        <a:solidFill>
          <a:schemeClr val="tx1"/>
        </a:solidFill>
        <a:latin typeface="+mn-lt"/>
        <a:ea typeface="+mn-ea"/>
        <a:cs typeface="+mn-cs"/>
      </a:defRPr>
    </a:lvl3pPr>
    <a:lvl4pPr marL="1371600" algn="l" defTabSz="914400" rtl="0" eaLnBrk="1" latinLnBrk="0" hangingPunct="1">
      <a:defRPr sz="1100" kern="1200">
        <a:solidFill>
          <a:schemeClr val="tx1"/>
        </a:solidFill>
        <a:latin typeface="+mn-lt"/>
        <a:ea typeface="+mn-ea"/>
        <a:cs typeface="+mn-cs"/>
      </a:defRPr>
    </a:lvl4pPr>
    <a:lvl5pPr marL="1828800" algn="l" defTabSz="914400" rtl="0" eaLnBrk="1" latinLnBrk="0" hangingPunct="1">
      <a:defRPr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aws.amazon.com/certification/certification-prep/?src=certification-faqs" TargetMode="External"/><Relationship Id="rId2" Type="http://schemas.openxmlformats.org/officeDocument/2006/relationships/slide" Target="../slides/slide33.xml"/><Relationship Id="rId1" Type="http://schemas.openxmlformats.org/officeDocument/2006/relationships/notesMaster" Target="../notesMasters/notesMaster1.xml"/><Relationship Id="rId5" Type="http://schemas.openxmlformats.org/officeDocument/2006/relationships/hyperlink" Target="https://aws.amazon.com/certification/" TargetMode="External"/><Relationship Id="rId4" Type="http://schemas.openxmlformats.org/officeDocument/2006/relationships/hyperlink" Target="https://aws.amazon.com/certification/recertification/"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Module 1: Welcome to AWS Academy Cloud Architecting.</a:t>
            </a:r>
          </a:p>
        </p:txBody>
      </p:sp>
    </p:spTree>
    <p:extLst>
      <p:ext uri="{BB962C8B-B14F-4D97-AF65-F5344CB8AC3E}">
        <p14:creationId xmlns:p14="http://schemas.microsoft.com/office/powerpoint/2010/main" val="1736860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Module 4 focuses on the compute layer. The sections in Module 4 include:</a:t>
            </a:r>
          </a:p>
          <a:p>
            <a:r>
              <a:rPr lang="en-US" sz="11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Architectural need</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Adding compute with Amazon Elastic Compute Cloud (Amazon EC2)</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Choosing an Amazon Machine Image (AMI) to launch an Amazon EC2 instance</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Selecting an Amazon EC2 instance type</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Using user data to configure an Amazon EC2 instance</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Adding storage to an Amazon EC2 instance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Amazon EC2 pricing options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Amazon EC2 considerations</a:t>
            </a:r>
          </a:p>
        </p:txBody>
      </p:sp>
    </p:spTree>
    <p:extLst>
      <p:ext uri="{BB962C8B-B14F-4D97-AF65-F5344CB8AC3E}">
        <p14:creationId xmlns:p14="http://schemas.microsoft.com/office/powerpoint/2010/main" val="1245060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Module 5 focuses on the database layer. The sections in Module 5 include:</a:t>
            </a:r>
          </a:p>
          <a:p>
            <a:r>
              <a:rPr lang="en-US" sz="11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Architectural need</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Database layer considerations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Amazon Relational Database Service (Amazon RDS)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Amazon DynamoDB</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Database security controls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Migrating data into AWS databases</a:t>
            </a:r>
          </a:p>
          <a:p>
            <a:pPr marL="171450" indent="-171450">
              <a:buFont typeface="Arial" panose="020B0604020202020204" pitchFamily="34" charset="0"/>
              <a:buChar char="•"/>
            </a:pP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1886301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Module 6 focuses on the network layer. The sections in Module 6 include:</a:t>
            </a:r>
          </a:p>
          <a:p>
            <a:r>
              <a:rPr lang="en-US" sz="11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Architectural need</a:t>
            </a:r>
          </a:p>
          <a:p>
            <a:pPr marL="171450" lvl="0" indent="-171450">
              <a:buFont typeface="Arial" panose="020B0604020202020204" pitchFamily="34" charset="0"/>
              <a:buChar char="•"/>
            </a:pPr>
            <a:r>
              <a:rPr lang="en-US" sz="1100" kern="1200">
                <a:solidFill>
                  <a:schemeClr val="tx1"/>
                </a:solidFill>
                <a:effectLst/>
                <a:latin typeface="+mn-lt"/>
                <a:ea typeface="+mn-ea"/>
                <a:cs typeface="+mn-cs"/>
              </a:rPr>
              <a:t>Creating an </a:t>
            </a:r>
            <a:r>
              <a:rPr lang="en-US" sz="1100" kern="1200" dirty="0">
                <a:solidFill>
                  <a:schemeClr val="tx1"/>
                </a:solidFill>
                <a:effectLst/>
                <a:latin typeface="+mn-lt"/>
                <a:ea typeface="+mn-ea"/>
                <a:cs typeface="+mn-cs"/>
              </a:rPr>
              <a:t>AWS networking environment</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Connecting your AWS networking environment to the internet</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Securing your AWS networking environment</a:t>
            </a:r>
          </a:p>
        </p:txBody>
      </p:sp>
    </p:spTree>
    <p:extLst>
      <p:ext uri="{BB962C8B-B14F-4D97-AF65-F5344CB8AC3E}">
        <p14:creationId xmlns:p14="http://schemas.microsoft.com/office/powerpoint/2010/main" val="3141084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Module 7 focuses on connecting networks. The sections in Module 7 include:</a:t>
            </a:r>
          </a:p>
          <a:p>
            <a:r>
              <a:rPr lang="en-US" sz="11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Architectural need</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Connecting to your remote network with AWS Site-to-Site VPN</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Connecting to your remote network with AWS Direct Connect</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Connecting virtual private clouds (VPCs) in AWS with VPC peering</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Scaling your VPC network with AWS Transit Gateway</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Connecting your VPC to supported AWS services</a:t>
            </a:r>
          </a:p>
        </p:txBody>
      </p:sp>
    </p:spTree>
    <p:extLst>
      <p:ext uri="{BB962C8B-B14F-4D97-AF65-F5344CB8AC3E}">
        <p14:creationId xmlns:p14="http://schemas.microsoft.com/office/powerpoint/2010/main" val="2453075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Module 8 focuses on securing user and application access. The sections in Module 8 include:</a:t>
            </a:r>
          </a:p>
          <a:p>
            <a:r>
              <a:rPr lang="en-US" sz="11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Architectural need</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Account users and AWS Identity and Access Management (IAM)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Organizing users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Federating users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Multiple accounts</a:t>
            </a:r>
          </a:p>
        </p:txBody>
      </p:sp>
    </p:spTree>
    <p:extLst>
      <p:ext uri="{BB962C8B-B14F-4D97-AF65-F5344CB8AC3E}">
        <p14:creationId xmlns:p14="http://schemas.microsoft.com/office/powerpoint/2010/main" val="1978843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Module 9 focuses on implementing elasticity, high availability, and monitoring. The sections in Module 9 include:</a:t>
            </a:r>
          </a:p>
          <a:p>
            <a:r>
              <a:rPr lang="en-US" sz="11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Architectural need</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Scaling your compute resources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Scaling your databases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Designing an environment that's highly available</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Monitoring</a:t>
            </a:r>
          </a:p>
          <a:p>
            <a:pPr marL="0" indent="0">
              <a:buFont typeface="Arial" panose="020B0604020202020204" pitchFamily="34" charset="0"/>
              <a:buNone/>
            </a:pP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1759134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Module 10 focuses on automating your architecture. The sections in Module 10 include:</a:t>
            </a:r>
          </a:p>
          <a:p>
            <a:r>
              <a:rPr lang="en-US" sz="11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Architectural need</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Reasons to automate</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Automating your infrastructure</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Automating deployments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AWS Elastic Beanstalk</a:t>
            </a:r>
          </a:p>
          <a:p>
            <a:pPr marL="228600" indent="-228600">
              <a:buFont typeface="Arial" panose="020B0604020202020204" pitchFamily="34" charset="0"/>
              <a:buChar char="•"/>
            </a:pP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6993303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Module 11 focuses on caching content. The sections in Module 11 include:</a:t>
            </a:r>
          </a:p>
          <a:p>
            <a:r>
              <a:rPr lang="en-US" sz="11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Architectural need</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Overview of caching</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Edge caching</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Caching web sessions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Caching databases</a:t>
            </a:r>
          </a:p>
        </p:txBody>
      </p:sp>
    </p:spTree>
    <p:extLst>
      <p:ext uri="{BB962C8B-B14F-4D97-AF65-F5344CB8AC3E}">
        <p14:creationId xmlns:p14="http://schemas.microsoft.com/office/powerpoint/2010/main" val="28208013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Module 12 focuses on building decoupled architectures. The sections in Module 12 include:</a:t>
            </a:r>
          </a:p>
          <a:p>
            <a:r>
              <a:rPr lang="en-US" sz="11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Architectural need</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Decoupling your architecture</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Decoupling with Amazon Simple Queue Service (Amazon SQS)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Decoupling with Amazon Simple Notification Service (Amazon SNS)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Sending messages between cloud applications and on-premises with Amazon MQ</a:t>
            </a:r>
          </a:p>
        </p:txBody>
      </p:sp>
    </p:spTree>
    <p:extLst>
      <p:ext uri="{BB962C8B-B14F-4D97-AF65-F5344CB8AC3E}">
        <p14:creationId xmlns:p14="http://schemas.microsoft.com/office/powerpoint/2010/main" val="30943019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Module 13 focuses on building microservices and serverless architectures. The sections in Module 13 include:</a:t>
            </a:r>
          </a:p>
          <a:p>
            <a:r>
              <a:rPr lang="en-US" sz="11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Architectural need</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Introducing microservices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Building microservice applications with AWS container services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Introducing serverless architectures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Building serverless architectures with AWS Lambda</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Extending serverless architectures with Amazon API Gateway</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Orchestrating microservices with AWS Step Functions</a:t>
            </a:r>
          </a:p>
          <a:p>
            <a:pPr marL="171450" indent="-171450">
              <a:buFont typeface="Arial" panose="020B0604020202020204" pitchFamily="34" charset="0"/>
              <a:buChar char="•"/>
            </a:pP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907069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This module includes the following sections:</a:t>
            </a:r>
          </a:p>
          <a:p>
            <a:r>
              <a:rPr lang="en-US" sz="1100" kern="1200" dirty="0">
                <a:solidFill>
                  <a:schemeClr val="tx1"/>
                </a:solidFill>
                <a:effectLst/>
                <a:latin typeface="+mn-lt"/>
                <a:ea typeface="+mn-ea"/>
                <a:cs typeface="+mn-cs"/>
              </a:rPr>
              <a:t> </a:t>
            </a:r>
          </a:p>
          <a:p>
            <a:pPr marL="228600" lvl="0" indent="-228600">
              <a:buFont typeface="+mj-lt"/>
              <a:buAutoNum type="arabicPeriod"/>
            </a:pPr>
            <a:r>
              <a:rPr lang="en-US" sz="1100" kern="1200" dirty="0">
                <a:solidFill>
                  <a:schemeClr val="tx1"/>
                </a:solidFill>
                <a:effectLst/>
                <a:latin typeface="+mn-lt"/>
                <a:ea typeface="+mn-ea"/>
                <a:cs typeface="+mn-cs"/>
              </a:rPr>
              <a:t>Course objectives and overview</a:t>
            </a:r>
          </a:p>
          <a:p>
            <a:pPr marL="228600" lvl="0" indent="-228600">
              <a:buFont typeface="+mj-lt"/>
              <a:buAutoNum type="arabicPeriod"/>
            </a:pPr>
            <a:r>
              <a:rPr lang="en-US" sz="1100" kern="1200" dirty="0">
                <a:solidFill>
                  <a:schemeClr val="tx1"/>
                </a:solidFill>
                <a:effectLst/>
                <a:latin typeface="+mn-lt"/>
                <a:ea typeface="+mn-ea"/>
                <a:cs typeface="+mn-cs"/>
              </a:rPr>
              <a:t>Café business case introduction</a:t>
            </a:r>
          </a:p>
          <a:p>
            <a:pPr marL="228600" lvl="0" indent="-228600">
              <a:buFont typeface="+mj-lt"/>
              <a:buAutoNum type="arabicPeriod"/>
            </a:pPr>
            <a:r>
              <a:rPr lang="en-US" sz="1100" kern="1200" dirty="0">
                <a:solidFill>
                  <a:schemeClr val="tx1"/>
                </a:solidFill>
                <a:effectLst/>
                <a:latin typeface="+mn-lt"/>
                <a:ea typeface="+mn-ea"/>
                <a:cs typeface="+mn-cs"/>
              </a:rPr>
              <a:t>Roles in cloud computing</a:t>
            </a:r>
          </a:p>
          <a:p>
            <a:pPr marL="0" indent="0">
              <a:buFont typeface="Arial" panose="020B0604020202020204" pitchFamily="34" charset="0"/>
              <a:buNone/>
            </a:pP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317600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Module 14 focuses on disaster planning. The sections in Module 14 include:</a:t>
            </a:r>
          </a:p>
          <a:p>
            <a:r>
              <a:rPr lang="en-US" sz="11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Architectural need</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Disaster planning strategies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Disaster recovery patterns</a:t>
            </a:r>
          </a:p>
          <a:p>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8896459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Module 15 focuses on bridging your learning in this course to attaining an AWS certification. The sections in Module 15 include:</a:t>
            </a:r>
          </a:p>
          <a:p>
            <a:r>
              <a:rPr lang="en-US" sz="11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Certification exam resources</a:t>
            </a:r>
          </a:p>
          <a:p>
            <a:pPr marL="171450" lvl="0" indent="-171450">
              <a:buFont typeface="Arial" panose="020B0604020202020204" pitchFamily="34" charset="0"/>
              <a:buChar char="•"/>
            </a:pPr>
            <a:r>
              <a:rPr lang="en-US" sz="1100" kern="1200">
                <a:solidFill>
                  <a:schemeClr val="tx1"/>
                </a:solidFill>
                <a:effectLst/>
                <a:latin typeface="+mn-lt"/>
                <a:ea typeface="+mn-ea"/>
                <a:cs typeface="+mn-cs"/>
              </a:rPr>
              <a:t>Additional </a:t>
            </a:r>
            <a:r>
              <a:rPr lang="en-US" sz="1100" kern="1200" dirty="0">
                <a:solidFill>
                  <a:schemeClr val="tx1"/>
                </a:solidFill>
                <a:effectLst/>
                <a:latin typeface="+mn-lt"/>
                <a:ea typeface="+mn-ea"/>
                <a:cs typeface="+mn-cs"/>
              </a:rPr>
              <a:t>resources</a:t>
            </a:r>
          </a:p>
          <a:p>
            <a:endParaRPr lang="en-US" sz="1100" dirty="0"/>
          </a:p>
        </p:txBody>
      </p:sp>
    </p:spTree>
    <p:extLst>
      <p:ext uri="{BB962C8B-B14F-4D97-AF65-F5344CB8AC3E}">
        <p14:creationId xmlns:p14="http://schemas.microsoft.com/office/powerpoint/2010/main" val="2846482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a:t>
            </a:r>
            <a:r>
              <a:rPr lang="en-US" sz="1100" i="0" dirty="0"/>
              <a:t> 2: Café business case introduction.</a:t>
            </a:r>
          </a:p>
        </p:txBody>
      </p:sp>
    </p:spTree>
    <p:extLst>
      <p:ext uri="{BB962C8B-B14F-4D97-AF65-F5344CB8AC3E}">
        <p14:creationId xmlns:p14="http://schemas.microsoft.com/office/powerpoint/2010/main" val="38292506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 challenge labs in this course are built around a fictional business case. The business case provides a way to explore cloud-computing topics in the context of relatable business needs. This scenario is intended to provide an example of the real-world applicability of technical concepts that </a:t>
            </a:r>
            <a:r>
              <a:rPr lang="en-US" sz="1100" kern="1200">
                <a:solidFill>
                  <a:schemeClr val="tx1"/>
                </a:solidFill>
                <a:effectLst/>
                <a:latin typeface="+mn-lt"/>
                <a:ea typeface="+mn-ea"/>
                <a:cs typeface="+mn-cs"/>
              </a:rPr>
              <a:t>you will </a:t>
            </a:r>
            <a:r>
              <a:rPr lang="en-US" sz="1100" kern="1200" dirty="0">
                <a:solidFill>
                  <a:schemeClr val="tx1"/>
                </a:solidFill>
                <a:effectLst/>
                <a:latin typeface="+mn-lt"/>
                <a:ea typeface="+mn-ea"/>
                <a:cs typeface="+mn-cs"/>
              </a:rPr>
              <a:t>learn.</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Frank and Martha opened a café and bakery that had its start from a retirement dream. Frank and Martha were not yet ready to live out their retirement around the house. Instead, they wanted to do something that included their love of baking and supplemented their income. They enjoy interacting with the people in their neighborhood. They also like to support community events across town with their baked goods and coffees.</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To make their dreams a reality, Frank and Martha recently decided to open their café and bakery at the base of their flat. Their daughter, Sofía, and a local school student, Nikhil, help out and work at the café. Since they opened the café, they have experienced an increase in local business. They also sometimes receive inquiries from people who travel through the area either for business or as tourists.</a:t>
            </a:r>
          </a:p>
          <a:p>
            <a:endParaRPr lang="en-US" dirty="0"/>
          </a:p>
        </p:txBody>
      </p:sp>
    </p:spTree>
    <p:extLst>
      <p:ext uri="{BB962C8B-B14F-4D97-AF65-F5344CB8AC3E}">
        <p14:creationId xmlns:p14="http://schemas.microsoft.com/office/powerpoint/2010/main" val="15893937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Sofía is the daughter of Frank and Martha. She runs the café, which includes managing the supply chain for sourcing ingredients and tracking inventory. She took some programming classes in secondary school and plans to start working toward a university degree in business administration later this year.</a:t>
            </a:r>
            <a:br>
              <a:rPr lang="en-US" sz="1100" kern="1200" dirty="0">
                <a:solidFill>
                  <a:schemeClr val="tx1"/>
                </a:solidFill>
                <a:effectLst/>
                <a:latin typeface="+mn-lt"/>
                <a:ea typeface="+mn-ea"/>
                <a:cs typeface="+mn-cs"/>
              </a:rPr>
            </a:br>
            <a:br>
              <a:rPr lang="en-US" sz="1100" kern="1200" dirty="0">
                <a:solidFill>
                  <a:schemeClr val="tx1"/>
                </a:solidFill>
                <a:effectLst/>
                <a:latin typeface="+mn-lt"/>
                <a:ea typeface="+mn-ea"/>
                <a:cs typeface="+mn-cs"/>
              </a:rPr>
            </a:br>
            <a:r>
              <a:rPr lang="en-US" sz="1100" kern="1200" dirty="0">
                <a:solidFill>
                  <a:schemeClr val="tx1"/>
                </a:solidFill>
                <a:effectLst/>
                <a:latin typeface="+mn-lt"/>
                <a:ea typeface="+mn-ea"/>
                <a:cs typeface="+mn-cs"/>
              </a:rPr>
              <a:t>Sofía just learned about Amazon Web Services. She has talked to her parents about how they could use AWS services to automate some aspects of the café business, reduce manual administrative work, and improve the customer experience. </a:t>
            </a:r>
            <a:br>
              <a:rPr lang="en-US" sz="1100" kern="1200" dirty="0">
                <a:solidFill>
                  <a:schemeClr val="tx1"/>
                </a:solidFill>
                <a:effectLst/>
                <a:latin typeface="+mn-lt"/>
                <a:ea typeface="+mn-ea"/>
                <a:cs typeface="+mn-cs"/>
              </a:rPr>
            </a:br>
            <a:br>
              <a:rPr lang="en-US" sz="1100" kern="1200" dirty="0">
                <a:solidFill>
                  <a:schemeClr val="tx1"/>
                </a:solidFill>
                <a:effectLst/>
                <a:latin typeface="+mn-lt"/>
                <a:ea typeface="+mn-ea"/>
                <a:cs typeface="+mn-cs"/>
              </a:rPr>
            </a:br>
            <a:r>
              <a:rPr lang="en-US" sz="1100" kern="1200" dirty="0">
                <a:solidFill>
                  <a:schemeClr val="tx1"/>
                </a:solidFill>
                <a:effectLst/>
                <a:latin typeface="+mn-lt"/>
                <a:ea typeface="+mn-ea"/>
                <a:cs typeface="+mn-cs"/>
              </a:rPr>
              <a:t>Nikhil works at the café part time. He is going to finish secondary school in the spring. He works behind the counter, serving customers and doing other tasks under Sofía’s supervision. He has some experience with visual design, and wants to learn more about web development and cloud computing. He plans to get a university degree that will build his existing design skills, and also enable him to learn cloud computing skills.</a:t>
            </a:r>
          </a:p>
        </p:txBody>
      </p:sp>
    </p:spTree>
    <p:extLst>
      <p:ext uri="{BB962C8B-B14F-4D97-AF65-F5344CB8AC3E}">
        <p14:creationId xmlns:p14="http://schemas.microsoft.com/office/powerpoint/2010/main" val="8792695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Olivia is an AWS solutions architect (SA) who recently moved to the downtown area. She frequently visits the café and enjoys talking with Sofía. Through their conversations, Sofía has learned that Olivia is an expert in AWS and cloud technologies. Olivia used to be a network engineer, and she also has a strong background in database technologies. </a:t>
            </a:r>
            <a:br>
              <a:rPr lang="en-US" sz="1100" kern="1200" dirty="0">
                <a:solidFill>
                  <a:schemeClr val="tx1"/>
                </a:solidFill>
                <a:effectLst/>
                <a:latin typeface="+mn-lt"/>
                <a:ea typeface="+mn-ea"/>
                <a:cs typeface="+mn-cs"/>
              </a:rPr>
            </a:br>
            <a:br>
              <a:rPr lang="en-US" sz="1100" kern="1200" dirty="0">
                <a:solidFill>
                  <a:schemeClr val="tx1"/>
                </a:solidFill>
                <a:effectLst/>
                <a:latin typeface="+mn-lt"/>
                <a:ea typeface="+mn-ea"/>
                <a:cs typeface="+mn-cs"/>
              </a:rPr>
            </a:br>
            <a:r>
              <a:rPr lang="en-US" sz="1100" kern="1200" dirty="0">
                <a:solidFill>
                  <a:schemeClr val="tx1"/>
                </a:solidFill>
                <a:effectLst/>
                <a:latin typeface="+mn-lt"/>
                <a:ea typeface="+mn-ea"/>
                <a:cs typeface="+mn-cs"/>
              </a:rPr>
              <a:t>Faythe is an AWS developer who recently completed an AWS internship program. She likes to use her programming skills to apply the appropriate technology to a business problem. She recently achieved the AWS Certified Security – Specialty and is interested in developing big data solutions. Faythe is friends with Olivia and Mateo, and she also frequently visits the café.</a:t>
            </a:r>
            <a:br>
              <a:rPr lang="en-US" sz="1100" kern="1200" dirty="0">
                <a:solidFill>
                  <a:schemeClr val="tx1"/>
                </a:solidFill>
                <a:effectLst/>
                <a:latin typeface="+mn-lt"/>
                <a:ea typeface="+mn-ea"/>
                <a:cs typeface="+mn-cs"/>
              </a:rPr>
            </a:br>
            <a:br>
              <a:rPr lang="en-US" sz="1100" kern="1200" dirty="0">
                <a:solidFill>
                  <a:schemeClr val="tx1"/>
                </a:solidFill>
                <a:effectLst/>
                <a:latin typeface="+mn-lt"/>
                <a:ea typeface="+mn-ea"/>
                <a:cs typeface="+mn-cs"/>
              </a:rPr>
            </a:br>
            <a:r>
              <a:rPr lang="en-US" sz="1100" kern="1200" dirty="0">
                <a:solidFill>
                  <a:schemeClr val="tx1"/>
                </a:solidFill>
                <a:effectLst/>
                <a:latin typeface="+mn-lt"/>
                <a:ea typeface="+mn-ea"/>
                <a:cs typeface="+mn-cs"/>
              </a:rPr>
              <a:t>Mateo is an experienced AWS SysOps engineer. He is skilled at bringing automation and fault tolerance to the solutions that he builds. He also likes to design for backup and disaster recovery. Mateo previously worked as a developer, and has been mentoring Faythe since she started as an intern with AWS. Mateo is happy to help Faythe and anyone who is interested in learning. Mateo is friends with Nikhil, Sofía, Olivia, and Faythe, and he frequently grabs a coffee at the café on his way to work.</a:t>
            </a:r>
          </a:p>
          <a:p>
            <a:r>
              <a:rPr lang="en-US" sz="1100" kern="1200" dirty="0">
                <a:solidFill>
                  <a:schemeClr val="tx1"/>
                </a:solidFill>
                <a:effectLst/>
                <a:latin typeface="+mn-lt"/>
                <a:ea typeface="+mn-ea"/>
                <a:cs typeface="+mn-cs"/>
              </a:rPr>
              <a:t> </a:t>
            </a:r>
          </a:p>
          <a:p>
            <a:endParaRPr lang="en-US" dirty="0"/>
          </a:p>
        </p:txBody>
      </p:sp>
    </p:spTree>
    <p:extLst>
      <p:ext uri="{BB962C8B-B14F-4D97-AF65-F5344CB8AC3E}">
        <p14:creationId xmlns:p14="http://schemas.microsoft.com/office/powerpoint/2010/main" val="2239855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In the hands-on labs in this course, you gain hands-on practice building on AWS. Two types of labs are available: guided labs and challenge labs.</a:t>
            </a:r>
          </a:p>
          <a:p>
            <a:endParaRPr lang="en-US" sz="1100" kern="1200" dirty="0">
              <a:solidFill>
                <a:schemeClr val="tx1"/>
              </a:solidFill>
              <a:effectLst/>
              <a:latin typeface="+mn-lt"/>
              <a:ea typeface="+mn-ea"/>
              <a:cs typeface="+mn-cs"/>
            </a:endParaRPr>
          </a:p>
          <a:p>
            <a:r>
              <a:rPr lang="en-US" sz="1100" i="1" kern="1200" dirty="0">
                <a:solidFill>
                  <a:schemeClr val="tx1"/>
                </a:solidFill>
                <a:effectLst/>
                <a:latin typeface="+mn-lt"/>
                <a:ea typeface="+mn-ea"/>
                <a:cs typeface="+mn-cs"/>
              </a:rPr>
              <a:t>Guided labs </a:t>
            </a:r>
            <a:r>
              <a:rPr lang="en-US" sz="1100" kern="1200" dirty="0">
                <a:solidFill>
                  <a:schemeClr val="tx1"/>
                </a:solidFill>
                <a:effectLst/>
                <a:latin typeface="+mn-lt"/>
                <a:ea typeface="+mn-ea"/>
                <a:cs typeface="+mn-cs"/>
              </a:rPr>
              <a:t>provide you with step-by-step instructions, to help you gain experience in creating and configuring AWS resources in the different AWS service areas. The guided labs do not mention the café business; however, the skills that you gain in these guided labs prepare you for the challenge labs.</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 </a:t>
            </a:r>
            <a:r>
              <a:rPr lang="en-US" sz="1100" i="1" kern="1200" dirty="0">
                <a:solidFill>
                  <a:schemeClr val="tx1"/>
                </a:solidFill>
                <a:effectLst/>
                <a:latin typeface="+mn-lt"/>
                <a:ea typeface="+mn-ea"/>
                <a:cs typeface="+mn-cs"/>
              </a:rPr>
              <a:t>challenge labs </a:t>
            </a:r>
            <a:r>
              <a:rPr lang="en-US" sz="1100" kern="1200" dirty="0">
                <a:solidFill>
                  <a:schemeClr val="tx1"/>
                </a:solidFill>
                <a:effectLst/>
                <a:latin typeface="+mn-lt"/>
                <a:ea typeface="+mn-ea"/>
                <a:cs typeface="+mn-cs"/>
              </a:rPr>
              <a:t>present new business requirements that are based on the evolving needs of the café. These labs contain sections where the instructions do not provide full click-level guidance or detailed step-by-step instructions. Rather, you will be challenged to apply the skills that you gained from the guided labs and the concepts that are presented in the lectures.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In the challenge labs, you take on the role of Sofía or Nikhil. With the assistance of the AWS consultants who occasionally pass through the café offering advice, you will architect cloud solutions that help fulfill the business needs of the café.</a:t>
            </a:r>
          </a:p>
        </p:txBody>
      </p:sp>
    </p:spTree>
    <p:extLst>
      <p:ext uri="{BB962C8B-B14F-4D97-AF65-F5344CB8AC3E}">
        <p14:creationId xmlns:p14="http://schemas.microsoft.com/office/powerpoint/2010/main" val="9954591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a:t>
            </a:r>
            <a:r>
              <a:rPr lang="en-US" dirty="0"/>
              <a:t>3:</a:t>
            </a:r>
            <a:r>
              <a:rPr lang="en-US" sz="1100" i="0" dirty="0"/>
              <a:t> Roles in cloud computing.</a:t>
            </a:r>
          </a:p>
        </p:txBody>
      </p:sp>
    </p:spTree>
    <p:extLst>
      <p:ext uri="{BB962C8B-B14F-4D97-AF65-F5344CB8AC3E}">
        <p14:creationId xmlns:p14="http://schemas.microsoft.com/office/powerpoint/2010/main" val="35209766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In this section, you will learn about five common roles in cloud computing.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You might want to start your career in cloud computing, or to transition your career to a cloud computing role. Maybe you would like to work in an organization where some employees have cloud computing responsibilities. For any of these reasons, it is helpful to understand the common job titles or roles that individuals, teams, or departments perform.</a:t>
            </a:r>
          </a:p>
          <a:p>
            <a:endParaRPr lang="en-US" sz="1100" kern="1200" dirty="0">
              <a:solidFill>
                <a:schemeClr val="tx1"/>
              </a:solidFill>
              <a:effectLst/>
              <a:latin typeface="+mn-lt"/>
              <a:ea typeface="+mn-ea"/>
              <a:cs typeface="+mn-cs"/>
            </a:endParaRPr>
          </a:p>
          <a:p>
            <a:r>
              <a:rPr lang="en-US" sz="1100" i="1" kern="1200" dirty="0">
                <a:solidFill>
                  <a:schemeClr val="tx1"/>
                </a:solidFill>
                <a:effectLst/>
                <a:latin typeface="+mn-lt"/>
                <a:ea typeface="+mn-ea"/>
                <a:cs typeface="+mn-cs"/>
              </a:rPr>
              <a:t>IT professionals </a:t>
            </a:r>
            <a:r>
              <a:rPr lang="en-US" sz="1100" kern="1200" dirty="0">
                <a:solidFill>
                  <a:schemeClr val="tx1"/>
                </a:solidFill>
                <a:effectLst/>
                <a:latin typeface="+mn-lt"/>
                <a:ea typeface="+mn-ea"/>
                <a:cs typeface="+mn-cs"/>
              </a:rPr>
              <a:t>are generalists. They typically have a broad range of skills. For example, they might manage the infrastructure for an entire application and have a strong understanding of the components that make up the solution. However, they might not always have detailed knowledge of any one service that is part of the application. IT professionals are typically highly technical.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Common job titles include IT Administrator, Systems Administrator, or Network Administrator. </a:t>
            </a:r>
          </a:p>
          <a:p>
            <a:endParaRPr lang="en-US" dirty="0"/>
          </a:p>
          <a:p>
            <a:endParaRPr lang="en-US" dirty="0"/>
          </a:p>
        </p:txBody>
      </p:sp>
    </p:spTree>
    <p:extLst>
      <p:ext uri="{BB962C8B-B14F-4D97-AF65-F5344CB8AC3E}">
        <p14:creationId xmlns:p14="http://schemas.microsoft.com/office/powerpoint/2010/main" val="4909544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IT leaders are managers. They typically lead a team of IT professionals, and decide on the type of technology that will be used for a project. They might be significantly involved in the implementation details early on in the project lifecycle. Then, they delegate the team to handle the details as the project gets closer to completion.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Typical job titles include IT Manager, IT Director, and IT Supervisor.</a:t>
            </a:r>
          </a:p>
          <a:p>
            <a:endParaRPr lang="en-US" dirty="0"/>
          </a:p>
          <a:p>
            <a:endParaRPr lang="en-US" dirty="0"/>
          </a:p>
        </p:txBody>
      </p:sp>
    </p:spTree>
    <p:extLst>
      <p:ext uri="{BB962C8B-B14F-4D97-AF65-F5344CB8AC3E}">
        <p14:creationId xmlns:p14="http://schemas.microsoft.com/office/powerpoint/2010/main" val="2374271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At the end of this module, you should be able to:</a:t>
            </a:r>
          </a:p>
          <a:p>
            <a:r>
              <a:rPr lang="en-US" sz="11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Identify course prerequisites and objectives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Recognize the café business case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Indicate the role of cloud architects</a:t>
            </a:r>
          </a:p>
        </p:txBody>
      </p:sp>
    </p:spTree>
    <p:extLst>
      <p:ext uri="{BB962C8B-B14F-4D97-AF65-F5344CB8AC3E}">
        <p14:creationId xmlns:p14="http://schemas.microsoft.com/office/powerpoint/2010/main" val="3456564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Another common role in cloud computing is the developer role. </a:t>
            </a:r>
            <a:r>
              <a:rPr lang="en-US" sz="1100" i="1" kern="1200" dirty="0">
                <a:solidFill>
                  <a:schemeClr val="tx1"/>
                </a:solidFill>
                <a:effectLst/>
                <a:latin typeface="+mn-lt"/>
                <a:ea typeface="+mn-ea"/>
                <a:cs typeface="+mn-cs"/>
              </a:rPr>
              <a:t>Developers</a:t>
            </a:r>
            <a:r>
              <a:rPr lang="en-US" sz="1100" kern="1200" dirty="0">
                <a:solidFill>
                  <a:schemeClr val="tx1"/>
                </a:solidFill>
                <a:effectLst/>
                <a:latin typeface="+mn-lt"/>
                <a:ea typeface="+mn-ea"/>
                <a:cs typeface="+mn-cs"/>
              </a:rPr>
              <a:t> like to code. They work with the details—writing, testing, and fixing the code that makes an application work. Developers are likely to borrow ideas from sample code. They work with application programming interfaces (APIs) and software development kits (SDKs).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Common job titles include Software Developer, Systems Architect, or Software Development Manager. </a:t>
            </a:r>
          </a:p>
          <a:p>
            <a:endParaRPr lang="en-US" dirty="0"/>
          </a:p>
        </p:txBody>
      </p:sp>
    </p:spTree>
    <p:extLst>
      <p:ext uri="{BB962C8B-B14F-4D97-AF65-F5344CB8AC3E}">
        <p14:creationId xmlns:p14="http://schemas.microsoft.com/office/powerpoint/2010/main" val="14481661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i="1" kern="1200" dirty="0">
                <a:solidFill>
                  <a:schemeClr val="tx1"/>
                </a:solidFill>
                <a:effectLst/>
                <a:latin typeface="+mn-lt"/>
                <a:ea typeface="+mn-ea"/>
                <a:cs typeface="+mn-cs"/>
              </a:rPr>
              <a:t>DevOps</a:t>
            </a:r>
            <a:r>
              <a:rPr lang="en-US" sz="1100" kern="1200" dirty="0">
                <a:solidFill>
                  <a:schemeClr val="tx1"/>
                </a:solidFill>
                <a:effectLst/>
                <a:latin typeface="+mn-lt"/>
                <a:ea typeface="+mn-ea"/>
                <a:cs typeface="+mn-cs"/>
              </a:rPr>
              <a:t> </a:t>
            </a:r>
            <a:r>
              <a:rPr lang="en-US" sz="1100" i="1" kern="1200" dirty="0">
                <a:solidFill>
                  <a:schemeClr val="tx1"/>
                </a:solidFill>
                <a:effectLst/>
                <a:latin typeface="+mn-lt"/>
                <a:ea typeface="+mn-ea"/>
                <a:cs typeface="+mn-cs"/>
              </a:rPr>
              <a:t>engineers</a:t>
            </a:r>
            <a:r>
              <a:rPr lang="en-US" sz="1100" kern="1200" dirty="0">
                <a:solidFill>
                  <a:schemeClr val="tx1"/>
                </a:solidFill>
                <a:effectLst/>
                <a:latin typeface="+mn-lt"/>
                <a:ea typeface="+mn-ea"/>
                <a:cs typeface="+mn-cs"/>
              </a:rPr>
              <a:t> spend their time building out the infrastructure that applications run on. They often create or improve on the code that installs and configures servers and application deployments. DevOps staff prefer to experiment and learn by doing. They create repeatable deployment solutions, and they work to apply engineering skills to the business needs of operations teams.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Common job titles include DevOps Engineer, Build Engineer, or Reliability Engineer.</a:t>
            </a:r>
          </a:p>
          <a:p>
            <a:endParaRPr lang="en-US" dirty="0"/>
          </a:p>
        </p:txBody>
      </p:sp>
    </p:spTree>
    <p:extLst>
      <p:ext uri="{BB962C8B-B14F-4D97-AF65-F5344CB8AC3E}">
        <p14:creationId xmlns:p14="http://schemas.microsoft.com/office/powerpoint/2010/main" val="25111710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 final cloud computing role that you will learn about in this section is the cloud architect role.</a:t>
            </a:r>
          </a:p>
          <a:p>
            <a:r>
              <a:rPr lang="en-US" sz="1100" kern="1200" dirty="0">
                <a:solidFill>
                  <a:schemeClr val="tx1"/>
                </a:solidFill>
                <a:effectLst/>
                <a:latin typeface="+mn-lt"/>
                <a:ea typeface="+mn-ea"/>
                <a:cs typeface="+mn-cs"/>
              </a:rPr>
              <a:t> </a:t>
            </a:r>
          </a:p>
          <a:p>
            <a:r>
              <a:rPr lang="en-US" sz="1100" i="1" kern="1200" dirty="0">
                <a:solidFill>
                  <a:schemeClr val="tx1"/>
                </a:solidFill>
                <a:effectLst/>
                <a:latin typeface="+mn-lt"/>
                <a:ea typeface="+mn-ea"/>
                <a:cs typeface="+mn-cs"/>
              </a:rPr>
              <a:t>Cloud architects </a:t>
            </a:r>
            <a:r>
              <a:rPr lang="en-US" sz="1100" kern="1200" dirty="0">
                <a:solidFill>
                  <a:schemeClr val="tx1"/>
                </a:solidFill>
                <a:effectLst/>
                <a:latin typeface="+mn-lt"/>
                <a:ea typeface="+mn-ea"/>
                <a:cs typeface="+mn-cs"/>
              </a:rPr>
              <a:t>spend their time reading and staying up-to-date with the latest developments and trends in cloud computing. They are responsible for the design architecture of applications and selecting which technologies should be used to meet the needs of a technical business objective. They should be aware of the capabilities of the many cloud service options that are available. Thus, they can decide which ones should be adopted, given a specific set of business requirements. Cloud architects provide guidance to developers through architectural diagrams and documentation. They also provide tooling, but they give the development team room to innovate if they meet the success criteria.</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Common challenges for the cloud architect role include resource management, cost optimization, and defining best practices for performance, reliability, and security.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responsibilities of cloud architects closely align with the pillars of the AWS Well-Architected Framework, which is discussed in detail in this course.</a:t>
            </a:r>
          </a:p>
        </p:txBody>
      </p:sp>
    </p:spTree>
    <p:extLst>
      <p:ext uri="{BB962C8B-B14F-4D97-AF65-F5344CB8AC3E}">
        <p14:creationId xmlns:p14="http://schemas.microsoft.com/office/powerpoint/2010/main" val="15101673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983596"/>
          </a:xfrm>
        </p:spPr>
        <p:txBody>
          <a:bodyPr/>
          <a:lstStyle/>
          <a:p>
            <a:r>
              <a:rPr lang="en-US" sz="1100" kern="1200" dirty="0">
                <a:solidFill>
                  <a:schemeClr val="tx1"/>
                </a:solidFill>
                <a:effectLst/>
                <a:latin typeface="+mn-lt"/>
                <a:ea typeface="+mn-ea"/>
                <a:cs typeface="+mn-cs"/>
              </a:rPr>
              <a:t>AWS Certification helps learners build credibility and confidence by validating their cloud expertise with an industry-recognized credential. It helps organizations identify skilled professionals who can lead cloud initiatives by using AWS.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You must earn a passing score on a proctored exam to earn an AWS Certification.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AWS Certification does not publish a list of all services or features that are covered in a certification exam. However, the exam guide for each exam lists the current topic areas and objectives that are covered in the exam. Exam guides can be found on the </a:t>
            </a:r>
            <a:r>
              <a:rPr lang="en-US" sz="1100" u="sng" kern="1200" dirty="0">
                <a:solidFill>
                  <a:schemeClr val="tx1"/>
                </a:solidFill>
                <a:effectLst/>
                <a:latin typeface="+mn-lt"/>
                <a:ea typeface="+mn-ea"/>
                <a:cs typeface="+mn-cs"/>
                <a:hlinkClick r:id="rId3"/>
              </a:rPr>
              <a:t>Prepare for Your AWS Certification Exam</a:t>
            </a:r>
            <a:r>
              <a:rPr lang="en-US" sz="1100" kern="1200" dirty="0">
                <a:solidFill>
                  <a:schemeClr val="tx1"/>
                </a:solidFill>
                <a:effectLst/>
                <a:latin typeface="+mn-lt"/>
                <a:ea typeface="+mn-ea"/>
                <a:cs typeface="+mn-cs"/>
              </a:rPr>
              <a:t> webpage.</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You are required to update your certification (or recertify) every 3 years. View the</a:t>
            </a:r>
            <a:r>
              <a:rPr lang="en-US" sz="1100" u="sng" kern="1200" dirty="0">
                <a:solidFill>
                  <a:schemeClr val="tx1"/>
                </a:solidFill>
                <a:effectLst/>
                <a:latin typeface="+mn-lt"/>
                <a:ea typeface="+mn-ea"/>
                <a:cs typeface="+mn-cs"/>
                <a:hlinkClick r:id="rId4"/>
              </a:rPr>
              <a:t> AWS Certification Recertification</a:t>
            </a:r>
            <a:r>
              <a:rPr lang="en-US" sz="1100" kern="1200" dirty="0">
                <a:solidFill>
                  <a:schemeClr val="tx1"/>
                </a:solidFill>
                <a:effectLst/>
                <a:latin typeface="+mn-lt"/>
                <a:ea typeface="+mn-ea"/>
                <a:cs typeface="+mn-cs"/>
              </a:rPr>
              <a:t> page for more details.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information on this slide is current as of June 2020. However, exams are frequently updated, and the details regarding which exams are available—and what is tested by each exam—are subject to change. For the latest AWS certification exam information, view the details on the </a:t>
            </a:r>
            <a:r>
              <a:rPr lang="en-US" sz="1100" u="sng" kern="1200" dirty="0">
                <a:solidFill>
                  <a:schemeClr val="tx1"/>
                </a:solidFill>
                <a:effectLst/>
                <a:latin typeface="+mn-lt"/>
                <a:ea typeface="+mn-ea"/>
                <a:cs typeface="+mn-cs"/>
                <a:hlinkClick r:id="rId5"/>
              </a:rPr>
              <a:t>AWS Certification</a:t>
            </a:r>
            <a:r>
              <a:rPr lang="en-US" sz="1100" kern="1200" dirty="0">
                <a:solidFill>
                  <a:schemeClr val="tx1"/>
                </a:solidFill>
                <a:effectLst/>
                <a:latin typeface="+mn-lt"/>
                <a:ea typeface="+mn-ea"/>
                <a:cs typeface="+mn-cs"/>
              </a:rPr>
              <a:t> webpage.</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final module in this course provides more information to supplement what you learn in this course. It will also guide you in how to apply this knowledge toward achieving the AWS Solutions Architect – Associate certification.</a:t>
            </a:r>
          </a:p>
        </p:txBody>
      </p:sp>
    </p:spTree>
    <p:extLst>
      <p:ext uri="{BB962C8B-B14F-4D97-AF65-F5344CB8AC3E}">
        <p14:creationId xmlns:p14="http://schemas.microsoft.com/office/powerpoint/2010/main" val="42716087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now time to review the module.</a:t>
            </a:r>
          </a:p>
        </p:txBody>
      </p:sp>
    </p:spTree>
    <p:extLst>
      <p:ext uri="{BB962C8B-B14F-4D97-AF65-F5344CB8AC3E}">
        <p14:creationId xmlns:p14="http://schemas.microsoft.com/office/powerpoint/2010/main" val="2235408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summary, in this module, you learned how to:</a:t>
            </a:r>
          </a:p>
          <a:p>
            <a:endParaRPr lang="en-US" sz="1100" dirty="0"/>
          </a:p>
          <a:p>
            <a:pPr marL="171450" lvl="0" indent="-171450">
              <a:buFont typeface="Arial" panose="020B0604020202020204" pitchFamily="34" charset="0"/>
              <a:buChar char="•"/>
            </a:pPr>
            <a:r>
              <a:rPr lang="en-US" sz="1100" dirty="0"/>
              <a:t>Identify course prerequisites and objectives </a:t>
            </a:r>
          </a:p>
          <a:p>
            <a:pPr marL="171450" lvl="0" indent="-171450">
              <a:buFont typeface="Arial" panose="020B0604020202020204" pitchFamily="34" charset="0"/>
              <a:buChar char="•"/>
            </a:pPr>
            <a:r>
              <a:rPr lang="en-US" sz="1100" dirty="0"/>
              <a:t>Recognize the café business case </a:t>
            </a:r>
          </a:p>
          <a:p>
            <a:pPr marL="171450" lvl="0" indent="-171450">
              <a:buFont typeface="Arial" panose="020B0604020202020204" pitchFamily="34" charset="0"/>
              <a:buChar char="•"/>
            </a:pPr>
            <a:r>
              <a:rPr lang="en-US" sz="1100" dirty="0"/>
              <a:t>Indicate the role of cloud architects</a:t>
            </a:r>
            <a:endParaRPr lang="en-US" sz="1100" dirty="0">
              <a:latin typeface="+mn-lt"/>
            </a:endParaRPr>
          </a:p>
          <a:p>
            <a:pPr marL="171450" lvl="0" indent="-171450">
              <a:buFont typeface="Arial" panose="020B0604020202020204" pitchFamily="34" charset="0"/>
              <a:buChar char="•"/>
            </a:pPr>
            <a:endParaRPr lang="en-US" sz="1100" dirty="0"/>
          </a:p>
        </p:txBody>
      </p:sp>
    </p:spTree>
    <p:extLst>
      <p:ext uri="{BB962C8B-B14F-4D97-AF65-F5344CB8AC3E}">
        <p14:creationId xmlns:p14="http://schemas.microsoft.com/office/powerpoint/2010/main" val="7185447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completing this module.</a:t>
            </a:r>
          </a:p>
        </p:txBody>
      </p:sp>
    </p:spTree>
    <p:extLst>
      <p:ext uri="{BB962C8B-B14F-4D97-AF65-F5344CB8AC3E}">
        <p14:creationId xmlns:p14="http://schemas.microsoft.com/office/powerpoint/2010/main" val="1326937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1: Course objectives and overview.</a:t>
            </a:r>
          </a:p>
        </p:txBody>
      </p:sp>
    </p:spTree>
    <p:extLst>
      <p:ext uri="{BB962C8B-B14F-4D97-AF65-F5344CB8AC3E}">
        <p14:creationId xmlns:p14="http://schemas.microsoft.com/office/powerpoint/2010/main" val="1890654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To begin, it is important to have an understanding of the prerequisites for this course.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curriculum in this course assumes that you previously attended the </a:t>
            </a:r>
            <a:r>
              <a:rPr lang="en-US" sz="1100" i="1" kern="1200" dirty="0">
                <a:solidFill>
                  <a:schemeClr val="tx1"/>
                </a:solidFill>
                <a:effectLst/>
                <a:latin typeface="+mn-lt"/>
                <a:ea typeface="+mn-ea"/>
                <a:cs typeface="+mn-cs"/>
              </a:rPr>
              <a:t>AWS Academy Cloud Foundations</a:t>
            </a:r>
            <a:r>
              <a:rPr lang="en-US" sz="1100" kern="1200" dirty="0">
                <a:solidFill>
                  <a:schemeClr val="tx1"/>
                </a:solidFill>
                <a:effectLst/>
                <a:latin typeface="+mn-lt"/>
                <a:ea typeface="+mn-ea"/>
                <a:cs typeface="+mn-cs"/>
              </a:rPr>
              <a:t> course. Alternatively, you might have a level of familiarity with the AWS Cloud that is similar to what the AWS Academy Cloud Foundations course provides.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It is also assumed that you have general </a:t>
            </a:r>
            <a:r>
              <a:rPr lang="en-US" sz="1100" i="1" kern="1200" dirty="0">
                <a:solidFill>
                  <a:schemeClr val="tx1"/>
                </a:solidFill>
                <a:effectLst/>
                <a:latin typeface="+mn-lt"/>
                <a:ea typeface="+mn-ea"/>
                <a:cs typeface="+mn-cs"/>
              </a:rPr>
              <a:t>IT technical knowledge</a:t>
            </a:r>
            <a:r>
              <a:rPr lang="en-US" sz="1100" kern="1200" dirty="0">
                <a:solidFill>
                  <a:schemeClr val="tx1"/>
                </a:solidFill>
                <a:effectLst/>
                <a:latin typeface="+mn-lt"/>
                <a:ea typeface="+mn-ea"/>
                <a:cs typeface="+mn-cs"/>
              </a:rPr>
              <a:t>. You must have some foundational computer literacy skills to be successful in this course. These skills include a knowledge of basic computer concepts, file management, and a good understanding of the internet.</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You should also have general </a:t>
            </a:r>
            <a:r>
              <a:rPr lang="en-US" sz="1100" i="1" kern="1200" dirty="0">
                <a:solidFill>
                  <a:schemeClr val="tx1"/>
                </a:solidFill>
                <a:effectLst/>
                <a:latin typeface="+mn-lt"/>
                <a:ea typeface="+mn-ea"/>
                <a:cs typeface="+mn-cs"/>
              </a:rPr>
              <a:t>IT business knowledge</a:t>
            </a:r>
            <a:r>
              <a:rPr lang="en-US" sz="1100" kern="1200" dirty="0">
                <a:solidFill>
                  <a:schemeClr val="tx1"/>
                </a:solidFill>
                <a:effectLst/>
                <a:latin typeface="+mn-lt"/>
                <a:ea typeface="+mn-ea"/>
                <a:cs typeface="+mn-cs"/>
              </a:rPr>
              <a:t>, which includes insight into how businesses and other organizations use information technology.</a:t>
            </a:r>
          </a:p>
          <a:p>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83148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After completing this course, you should be able to: </a:t>
            </a:r>
          </a:p>
          <a:p>
            <a:r>
              <a:rPr lang="en-US" sz="11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Make architectural decisions based on AWS architectural principles and best practices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Use AWS services to make your infrastructure scalable, reliable, and highly available</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Use AWS managed services to enable greater flexibility and resiliency in an infrastructure</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Indicate how to increase the performance efficiency and reduce costs of infrastructures built on AWS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Use the AWS Well-Architected Framework to improve architectures that use AWS solutions</a:t>
            </a:r>
          </a:p>
        </p:txBody>
      </p:sp>
    </p:spTree>
    <p:extLst>
      <p:ext uri="{BB962C8B-B14F-4D97-AF65-F5344CB8AC3E}">
        <p14:creationId xmlns:p14="http://schemas.microsoft.com/office/powerpoint/2010/main" val="25496586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To achieve the course objectives, the course consists of the 15 modules that are shown. The next slides provide more detail on what subtopics are covered in each module.</a:t>
            </a:r>
          </a:p>
        </p:txBody>
      </p:sp>
    </p:spTree>
    <p:extLst>
      <p:ext uri="{BB962C8B-B14F-4D97-AF65-F5344CB8AC3E}">
        <p14:creationId xmlns:p14="http://schemas.microsoft.com/office/powerpoint/2010/main" val="199906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Module 2 introduces cloud architecting concepts. The sections in Module 2 include:</a:t>
            </a:r>
          </a:p>
          <a:p>
            <a:r>
              <a:rPr lang="en-US" sz="11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What is cloud architecting?</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The Amazon Web Services (AWS) Well-Architected Framework</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Best practices for building solutions on AWS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AWS global infrastructure</a:t>
            </a:r>
          </a:p>
        </p:txBody>
      </p:sp>
    </p:spTree>
    <p:extLst>
      <p:ext uri="{BB962C8B-B14F-4D97-AF65-F5344CB8AC3E}">
        <p14:creationId xmlns:p14="http://schemas.microsoft.com/office/powerpoint/2010/main" val="400196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Module 3 focuses on storage and Amazon S3 in particular. The sections in Module 3 include:</a:t>
            </a:r>
          </a:p>
          <a:p>
            <a:r>
              <a:rPr lang="en-US" sz="11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The simplest architecture</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Using Amazon S3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Storing data in Amazon S3</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Moving data to and from Amazon S3</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Choosing Regions for </a:t>
            </a:r>
            <a:r>
              <a:rPr lang="en-US" sz="1100" kern="1200">
                <a:solidFill>
                  <a:schemeClr val="tx1"/>
                </a:solidFill>
                <a:effectLst/>
                <a:latin typeface="+mn-lt"/>
                <a:ea typeface="+mn-ea"/>
                <a:cs typeface="+mn-cs"/>
              </a:rPr>
              <a:t>your architecture</a:t>
            </a:r>
            <a:endParaRPr lang="en-US" sz="110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6692736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1023" y="-47919"/>
            <a:ext cx="12361762" cy="6958182"/>
          </a:xfrm>
          <a:prstGeom prst="rect">
            <a:avLst/>
          </a:prstGeom>
        </p:spPr>
      </p:pic>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33185800"/>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FD64CDEF-A244-5649-B243-5BDF609659D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7" name="Footer Placeholder 4">
            <a:extLst>
              <a:ext uri="{FF2B5EF4-FFF2-40B4-BE49-F238E27FC236}">
                <a16:creationId xmlns:a16="http://schemas.microsoft.com/office/drawing/2014/main" id="{BE8EE179-7D32-EC44-9957-395A214B62C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F93D8A33-23FE-0C4F-9E8F-25B4C5AE7E2D}"/>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B49C5B5F-9EDC-CD4D-BA0B-49411FD11BBC}"/>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49A7927A-C274-E848-B9FC-75CF0763AED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a:noAutofit/>
          </a:bodyPr>
          <a:lstStyle>
            <a:lvl1pPr marL="0" indent="0">
              <a:buNone/>
              <a:defRPr/>
            </a:lvl1pPr>
          </a:lstStyle>
          <a:p>
            <a:r>
              <a:rPr lang="en-US" dirty="0"/>
              <a:t>Click icon to add picture</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a:noAutofit/>
          </a:bodyPr>
          <a:lstStyle>
            <a:lvl1pPr marL="0" indent="0">
              <a:buNone/>
              <a:defRPr/>
            </a:lvl1pPr>
          </a:lstStyle>
          <a:p>
            <a:r>
              <a:rPr lang="en-US" dirty="0"/>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a:noAutofit/>
          </a:bodyPr>
          <a:lstStyle>
            <a:lvl1pPr marL="0" indent="0">
              <a:buNone/>
              <a:defRPr/>
            </a:lvl1pPr>
          </a:lstStyle>
          <a:p>
            <a:r>
              <a:rPr lang="en-US" dirty="0"/>
              <a:t>Click icon to add picture</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a:noAutofit/>
          </a:bodyPr>
          <a:lstStyle>
            <a:lvl1pPr marL="0" indent="0">
              <a:buNone/>
              <a:defRPr/>
            </a:lvl1pPr>
          </a:lstStyle>
          <a:p>
            <a:r>
              <a:rPr lang="en-US" dirty="0"/>
              <a:t>Click icon to add picture</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14" name="Footer Placeholder 4">
            <a:extLst>
              <a:ext uri="{FF2B5EF4-FFF2-40B4-BE49-F238E27FC236}">
                <a16:creationId xmlns:a16="http://schemas.microsoft.com/office/drawing/2014/main" id="{075ED423-869B-CA42-83F6-A40BF01C3EB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23" name="Picture 22">
            <a:extLst>
              <a:ext uri="{FF2B5EF4-FFF2-40B4-BE49-F238E27FC236}">
                <a16:creationId xmlns:a16="http://schemas.microsoft.com/office/drawing/2014/main" id="{C99A9892-B85D-B746-B8F0-8DD0CF1EABE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a:noAutofit/>
          </a:bodyPr>
          <a:lstStyle>
            <a:lvl1pPr marL="0" indent="0">
              <a:buNone/>
              <a:defRPr/>
            </a:lvl1pPr>
          </a:lstStyle>
          <a:p>
            <a:r>
              <a:rPr lang="en-US" dirty="0"/>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a:noAutofit/>
          </a:bodyPr>
          <a:lstStyle>
            <a:lvl1pPr marL="0" indent="0">
              <a:buNone/>
              <a:defRPr/>
            </a:lvl1pPr>
          </a:lstStyle>
          <a:p>
            <a:r>
              <a:rPr lang="en-US" dirty="0"/>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1" name="Footer Placeholder 4">
            <a:extLst>
              <a:ext uri="{FF2B5EF4-FFF2-40B4-BE49-F238E27FC236}">
                <a16:creationId xmlns:a16="http://schemas.microsoft.com/office/drawing/2014/main" id="{FBF3F200-BB4F-664F-876E-B587463197E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6EEF212-16FA-C546-A6BD-253C80A1A8FF}"/>
              </a:ext>
              <a:ext uri="{C183D7F6-B498-43B3-948B-1728B52AA6E4}">
                <adec:decorative xmlns:adec="http://schemas.microsoft.com/office/drawing/2017/decorative"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34" name="Picture 33">
            <a:extLst>
              <a:ext uri="{FF2B5EF4-FFF2-40B4-BE49-F238E27FC236}">
                <a16:creationId xmlns:a16="http://schemas.microsoft.com/office/drawing/2014/main" id="{F7CCF82A-4490-0644-8968-C198DF5F3F30}"/>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a:t>Click to 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a:t>Click to edit Master text styles</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a:t>Click to edit Master text styles</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a:t>Click to edit Master text styles</a:t>
            </a:r>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7"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FE4A4D56-E7FB-BE4E-A7A1-0A8FD181905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89352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8DBCFF47-80C8-FA4F-9A18-B92FA7DC4DF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936991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BE6AEB20-C247-9049-A91B-EA79979980DA}"/>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FCA25A4-C80D-FC44-8153-D8376A9E41F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DE264E-2087-B647-8F60-282FE0A1DE1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F86437D1-E7F9-2F42-864E-95D935B7DAF8}"/>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7" name="Slide Number Placeholder 5">
            <a:extLst>
              <a:ext uri="{FF2B5EF4-FFF2-40B4-BE49-F238E27FC236}">
                <a16:creationId xmlns:a16="http://schemas.microsoft.com/office/drawing/2014/main" id="{45F76685-5779-5D40-A261-B0BC701B3745}"/>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a:t>Click to edit Master title style</a:t>
            </a:r>
            <a:endParaRPr lang="en-US" dirty="0"/>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a:normAutofit/>
          </a:bodyPr>
          <a:lstStyle>
            <a:lvl1pPr marL="0" indent="0">
              <a:lnSpc>
                <a:spcPct val="100000"/>
              </a:lnSpc>
              <a:buNone/>
              <a:defRPr sz="1867"/>
            </a:lvl1pPr>
          </a:lstStyle>
          <a:p>
            <a:pPr lvl="0"/>
            <a:r>
              <a:rPr lang="en-US" dirty="0"/>
              <a:t>Click to 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3" name="Rectangle 22">
            <a:extLst>
              <a:ext uri="{FF2B5EF4-FFF2-40B4-BE49-F238E27FC236}">
                <a16:creationId xmlns:a16="http://schemas.microsoft.com/office/drawing/2014/main" id="{95458110-5E55-0F46-BBF5-9C8F2C62151D}"/>
              </a:ext>
              <a:ext uri="{C183D7F6-B498-43B3-948B-1728B52AA6E4}">
                <adec:decorative xmlns:adec="http://schemas.microsoft.com/office/drawing/2017/decorative" val="1"/>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3">
                <a:solidFill>
                  <a:schemeClr val="bg1"/>
                </a:solidFill>
              </a:defRPr>
            </a:lvl1pPr>
          </a:lstStyle>
          <a:p>
            <a:pPr lvl="0"/>
            <a:r>
              <a:rPr lang="en-US"/>
              <a:t>Click to edit Master text styles</a:t>
            </a:r>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3">
                <a:solidFill>
                  <a:schemeClr val="bg1"/>
                </a:solidFill>
              </a:defRPr>
            </a:lvl1pPr>
          </a:lstStyle>
          <a:p>
            <a:pPr lvl="0"/>
            <a:r>
              <a:rPr lang="en-US"/>
              <a:t>Click to edit Master text styles</a:t>
            </a:r>
          </a:p>
        </p:txBody>
      </p:sp>
      <p:sp>
        <p:nvSpPr>
          <p:cNvPr id="25" name="Rectangle 24">
            <a:extLst>
              <a:ext uri="{FF2B5EF4-FFF2-40B4-BE49-F238E27FC236}">
                <a16:creationId xmlns:a16="http://schemas.microsoft.com/office/drawing/2014/main" id="{3A3837C0-EFCF-E345-9E05-AF315FB06800}"/>
              </a:ext>
              <a:ext uri="{C183D7F6-B498-43B3-948B-1728B52AA6E4}">
                <adec:decorative xmlns:adec="http://schemas.microsoft.com/office/drawing/2017/decorative" val="1"/>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4" name="TextBox 23"/>
          <p:cNvSpPr txBox="1"/>
          <p:nvPr userDrawn="1"/>
        </p:nvSpPr>
        <p:spPr>
          <a:xfrm>
            <a:off x="290923" y="3889248"/>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a:normAutofit/>
          </a:bodyPr>
          <a:lstStyle>
            <a:lvl1pPr marL="0" indent="0">
              <a:buNone/>
              <a:defRPr sz="2400"/>
            </a:lvl1pPr>
          </a:lstStyle>
          <a:p>
            <a:pPr lvl="0"/>
            <a:r>
              <a:rPr lang="en-US"/>
              <a:t>Click to 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a:noAutofit/>
          </a:bodyPr>
          <a:lstStyle>
            <a:lvl1pPr marL="0" indent="0">
              <a:buNone/>
              <a:defRPr sz="2000" b="0">
                <a:solidFill>
                  <a:schemeClr val="tx1"/>
                </a:solidFill>
              </a:defRPr>
            </a:lvl1pPr>
          </a:lstStyle>
          <a:p>
            <a:pPr lvl="0"/>
            <a:r>
              <a:rPr lang="en-US"/>
              <a:t>Click to edit Master text styles</a:t>
            </a:r>
          </a:p>
        </p:txBody>
      </p:sp>
      <p:pic>
        <p:nvPicPr>
          <p:cNvPr id="16" name="Picture 15">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lvl1pPr>
              <a:defRPr>
                <a:solidFill>
                  <a:schemeClr val="bg1"/>
                </a:solidFill>
              </a:defRPr>
            </a:lvl1pPr>
          </a:lstStyle>
          <a:p>
            <a:fld id="{B6A95138-A96E-2F42-A959-2EFD44FE4AB7}" type="slidenum">
              <a:rPr lang="en-US" smtClean="0"/>
              <a:pPr/>
              <a:t>‹#›</a:t>
            </a:fld>
            <a:endParaRPr lang="en-US" dirty="0"/>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a:t>Click to edit Master title style</a:t>
            </a:r>
            <a:endParaRPr lang="en-US" dirty="0"/>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8" name="Rectangle 7">
            <a:extLst>
              <a:ext uri="{FF2B5EF4-FFF2-40B4-BE49-F238E27FC236}">
                <a16:creationId xmlns:a16="http://schemas.microsoft.com/office/drawing/2014/main" id="{A413BF5D-EF1D-5C42-8ED2-B1DC40150995}"/>
              </a:ext>
              <a:ext uri="{C183D7F6-B498-43B3-948B-1728B52AA6E4}">
                <adec:decorative xmlns:adec="http://schemas.microsoft.com/office/drawing/2017/decorative" val="1"/>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pic>
        <p:nvPicPr>
          <p:cNvPr id="13" name="Picture 12">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p>
        </p:txBody>
      </p:sp>
      <p:sp>
        <p:nvSpPr>
          <p:cNvPr id="5" name="TextBox 4">
            <a:extLst>
              <a:ext uri="{FF2B5EF4-FFF2-40B4-BE49-F238E27FC236}">
                <a16:creationId xmlns:a16="http://schemas.microsoft.com/office/drawing/2014/main" id="{7F32C9FB-A505-8F4E-99FC-1B161C930668}"/>
              </a:ext>
            </a:extLst>
          </p:cNvPr>
          <p:cNvSpPr txBox="1"/>
          <p:nvPr userDrawn="1"/>
        </p:nvSpPr>
        <p:spPr>
          <a:xfrm>
            <a:off x="423968" y="6089839"/>
            <a:ext cx="8921913" cy="646331"/>
          </a:xfrm>
          <a:prstGeom prst="rect">
            <a:avLst/>
          </a:prstGeom>
          <a:noFill/>
        </p:spPr>
        <p:txBody>
          <a:bodyPr wrap="square" rtlCol="0">
            <a:noAutofit/>
          </a:bodyPr>
          <a:lstStyle/>
          <a:p>
            <a:pPr algn="just"/>
            <a:r>
              <a:rPr lang="en-US" sz="900" dirty="0">
                <a:solidFill>
                  <a:schemeClr val="bg1"/>
                </a:solidFill>
                <a:latin typeface="Amazon Ember Light" charset="0"/>
                <a:ea typeface="Amazon Ember Light" charset="0"/>
                <a:cs typeface="Amazon Ember Light" charset="0"/>
              </a:rPr>
              <a:t>© 2020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900" u="sng" dirty="0">
                <a:solidFill>
                  <a:schemeClr val="bg1"/>
                </a:solidFill>
                <a:latin typeface="Amazon Ember Light" charset="0"/>
                <a:ea typeface="Amazon Ember Light" charset="0"/>
                <a:cs typeface="Amazon Ember Light" charset="0"/>
              </a:rPr>
              <a:t>aws-course-feedback@amazon.com</a:t>
            </a:r>
            <a:r>
              <a:rPr lang="en-US" sz="900" dirty="0">
                <a:solidFill>
                  <a:schemeClr val="bg1"/>
                </a:solidFill>
                <a:latin typeface="Amazon Ember Light" charset="0"/>
                <a:ea typeface="Amazon Ember Light" charset="0"/>
                <a:cs typeface="Amazon Ember Light" charset="0"/>
              </a:rPr>
              <a:t>. For all other questions, contact us at: </a:t>
            </a:r>
            <a:r>
              <a:rPr lang="en-US" sz="900" u="sng" dirty="0">
                <a:solidFill>
                  <a:schemeClr val="bg1"/>
                </a:solidFill>
                <a:latin typeface="Amazon Ember Light" charset="0"/>
                <a:ea typeface="Amazon Ember Light" charset="0"/>
                <a:cs typeface="Amazon Ember Light" charset="0"/>
              </a:rPr>
              <a:t>https://aws.amazon.com/contact-us/aws-training/</a:t>
            </a:r>
            <a:r>
              <a:rPr lang="en-US" sz="900" dirty="0">
                <a:solidFill>
                  <a:schemeClr val="bg1"/>
                </a:solidFill>
                <a:latin typeface="Amazon Ember Light" charset="0"/>
                <a:ea typeface="Amazon Ember Light" charset="0"/>
                <a:cs typeface="Amazon Ember Light" charset="0"/>
              </a:rPr>
              <a:t>. All trademarks are the property of their owners.</a:t>
            </a:r>
          </a:p>
          <a:p>
            <a:pPr algn="just"/>
            <a:endParaRPr lang="en-US" sz="900" dirty="0"/>
          </a:p>
        </p:txBody>
      </p:sp>
      <p:pic>
        <p:nvPicPr>
          <p:cNvPr id="7" name="Picture 6">
            <a:extLst>
              <a:ext uri="{FF2B5EF4-FFF2-40B4-BE49-F238E27FC236}">
                <a16:creationId xmlns:a16="http://schemas.microsoft.com/office/drawing/2014/main" id="{91A5F71C-941B-424B-B0F4-B91497513EB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581085189"/>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6"/>
            <a:ext cx="1772652" cy="449072"/>
          </a:xfrm>
          <a:prstGeom prst="rect">
            <a:avLst/>
          </a:prstGeom>
        </p:spPr>
      </p:pic>
      <p:sp>
        <p:nvSpPr>
          <p:cNvPr id="12" name="Rectangle 11">
            <a:extLst>
              <a:ext uri="{FF2B5EF4-FFF2-40B4-BE49-F238E27FC236}">
                <a16:creationId xmlns:a16="http://schemas.microsoft.com/office/drawing/2014/main" id="{457AF45B-C20A-5F4E-906A-B043D9D7F28E}"/>
              </a:ext>
              <a:ext uri="{C183D7F6-B498-43B3-948B-1728B52AA6E4}">
                <adec:decorative xmlns:adec="http://schemas.microsoft.com/office/drawing/2017/decorative" val="1"/>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a:extLst>
              <a:ext uri="{FF2B5EF4-FFF2-40B4-BE49-F238E27FC236}">
                <a16:creationId xmlns:a16="http://schemas.microsoft.com/office/drawing/2014/main" id="{C0EC8262-9538-E343-BCD0-0911ADA9E7A6}"/>
              </a:ext>
              <a:ext uri="{C183D7F6-B498-43B3-948B-1728B52AA6E4}">
                <adec:decorative xmlns:adec="http://schemas.microsoft.com/office/drawing/2017/decorative" val="1"/>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588712" y="3159360"/>
            <a:ext cx="4537048" cy="3716132"/>
          </a:xfrm>
          <a:prstGeom prst="rect">
            <a:avLst/>
          </a:prstGeom>
        </p:spPr>
      </p:pic>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a:extLst>
              <a:ext uri="{FF2B5EF4-FFF2-40B4-BE49-F238E27FC236}">
                <a16:creationId xmlns:a16="http://schemas.microsoft.com/office/drawing/2014/main" id="{FFDB7B2F-8327-B54A-A6DB-5F4F68ECD970}"/>
              </a:ext>
              <a:ext uri="{C183D7F6-B498-43B3-948B-1728B52AA6E4}">
                <adec:decorative xmlns:adec="http://schemas.microsoft.com/office/drawing/2017/decorative" val="1"/>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A315D3-3937-1747-9C2E-0067F12A02F0}"/>
              </a:ext>
              <a:ext uri="{C183D7F6-B498-43B3-948B-1728B52AA6E4}">
                <adec:decorative xmlns:adec="http://schemas.microsoft.com/office/drawing/2017/decorative"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endParaRPr lang="en-US" dirty="0"/>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B9293C6B-D94F-304A-A8F4-8745DAD9DF47}"/>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4" name="Picture 13">
            <a:extLst>
              <a:ext uri="{FF2B5EF4-FFF2-40B4-BE49-F238E27FC236}">
                <a16:creationId xmlns:a16="http://schemas.microsoft.com/office/drawing/2014/main" id="{BCD2DB21-CEFB-4A4D-B8DA-776FFE4E65E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a16="http://schemas.microsoft.com/office/drawing/2014/main" id="{EAED9FF8-3030-4E4D-ADC0-FA2315FD54F2}"/>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503D402F-215B-FB47-825A-3E2774C59C1B}"/>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5" name="Picture 14">
            <a:extLst>
              <a:ext uri="{FF2B5EF4-FFF2-40B4-BE49-F238E27FC236}">
                <a16:creationId xmlns:a16="http://schemas.microsoft.com/office/drawing/2014/main" id="{2D28D2B2-887B-C449-B54F-A6016CBDBCB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99B9B80A-7CBE-8F4D-B2B0-66F7C285B4D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fld id="{B6A95138-A96E-2F42-A959-2EFD44FE4AB7}" type="slidenum">
              <a:rPr lang="en-US" smtClean="0"/>
              <a:pPr/>
              <a:t>‹#›</a:t>
            </a:fld>
            <a:endParaRPr lang="en-US" dirty="0"/>
          </a:p>
        </p:txBody>
      </p:sp>
    </p:spTree>
    <p:custDataLst>
      <p:tags r:id="rId25"/>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79" r:id="rId16"/>
    <p:sldLayoutId id="2147483680" r:id="rId17"/>
    <p:sldLayoutId id="2147483668" r:id="rId18"/>
    <p:sldLayoutId id="2147483672" r:id="rId19"/>
    <p:sldLayoutId id="2147483665" r:id="rId20"/>
    <p:sldLayoutId id="2147483677" r:id="rId21"/>
    <p:sldLayoutId id="2147483669" r:id="rId22"/>
    <p:sldLayoutId id="2147483660" r:id="rId23"/>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35.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36.xml"/><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37.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38.xml"/><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39.xml"/><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40.xml"/><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41.xml"/><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42.xml"/><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ags" Target="../tags/tag43.xml"/><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ags" Target="../tags/tag44.xml"/><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2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tags" Target="../tags/tag45.xml"/><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tags" Target="../tags/tag46.xml"/><Relationship Id="rId5" Type="http://schemas.openxmlformats.org/officeDocument/2006/relationships/image" Target="../media/image21.jpe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4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tags" Target="../tags/tag48.xml"/><Relationship Id="rId5" Type="http://schemas.openxmlformats.org/officeDocument/2006/relationships/image" Target="../media/image23.jpeg"/><Relationship Id="rId4" Type="http://schemas.openxmlformats.org/officeDocument/2006/relationships/image" Target="../media/image22.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27.jpeg"/><Relationship Id="rId2" Type="http://schemas.openxmlformats.org/officeDocument/2006/relationships/slideLayout" Target="../slideLayouts/slideLayout6.xml"/><Relationship Id="rId1" Type="http://schemas.openxmlformats.org/officeDocument/2006/relationships/tags" Target="../tags/tag49.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tags" Target="../tags/tag50.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xml"/><Relationship Id="rId1" Type="http://schemas.openxmlformats.org/officeDocument/2006/relationships/tags" Target="../tags/tag51.xml"/><Relationship Id="rId5" Type="http://schemas.openxmlformats.org/officeDocument/2006/relationships/image" Target="../media/image32.jpeg"/><Relationship Id="rId4" Type="http://schemas.openxmlformats.org/officeDocument/2006/relationships/image" Target="../media/image31.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5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xml"/><Relationship Id="rId1" Type="http://schemas.openxmlformats.org/officeDocument/2006/relationships/tags" Target="../tags/tag53.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xml"/><Relationship Id="rId1" Type="http://schemas.openxmlformats.org/officeDocument/2006/relationships/tags" Target="../tags/tag54.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28.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6.xml"/><Relationship Id="rId1" Type="http://schemas.openxmlformats.org/officeDocument/2006/relationships/tags" Target="../tags/tag55.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tags" Target="../tags/tag56.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6.xml"/><Relationship Id="rId1" Type="http://schemas.openxmlformats.org/officeDocument/2006/relationships/tags" Target="../tags/tag57.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tags" Target="../tags/tag58.xml"/><Relationship Id="rId5" Type="http://schemas.openxmlformats.org/officeDocument/2006/relationships/image" Target="../media/image39.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59.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xml"/><Relationship Id="rId1" Type="http://schemas.openxmlformats.org/officeDocument/2006/relationships/tags" Target="../tags/tag60.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3.xml"/><Relationship Id="rId1" Type="http://schemas.openxmlformats.org/officeDocument/2006/relationships/tags" Target="../tags/tag6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30.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3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tags" Target="../tags/tag3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33.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34.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213009-50A0-5448-BFE6-30EFBA8DB8F6}"/>
              </a:ext>
            </a:extLst>
          </p:cNvPr>
          <p:cNvSpPr>
            <a:spLocks noGrp="1"/>
          </p:cNvSpPr>
          <p:nvPr>
            <p:ph type="body" sz="quarter" idx="10"/>
          </p:nvPr>
        </p:nvSpPr>
        <p:spPr>
          <a:xfrm>
            <a:off x="419100" y="2340036"/>
            <a:ext cx="8059738" cy="488498"/>
          </a:xfrm>
        </p:spPr>
        <p:txBody>
          <a:bodyPr>
            <a:normAutofit/>
          </a:bodyPr>
          <a:lstStyle/>
          <a:p>
            <a:r>
              <a:rPr lang="en-US" dirty="0">
                <a:latin typeface="+mj-lt"/>
              </a:rPr>
              <a:t>AWS Academy Cloud Architecting</a:t>
            </a:r>
          </a:p>
        </p:txBody>
      </p:sp>
      <p:sp>
        <p:nvSpPr>
          <p:cNvPr id="6" name="Title 5"/>
          <p:cNvSpPr>
            <a:spLocks noGrp="1"/>
          </p:cNvSpPr>
          <p:nvPr>
            <p:ph type="title"/>
          </p:nvPr>
        </p:nvSpPr>
        <p:spPr>
          <a:xfrm>
            <a:off x="419100" y="3302780"/>
            <a:ext cx="11353800" cy="474119"/>
          </a:xfrm>
        </p:spPr>
        <p:txBody>
          <a:bodyPr/>
          <a:lstStyle/>
          <a:p>
            <a:r>
              <a:rPr lang="en-US" sz="5400" dirty="0">
                <a:latin typeface="+mj-lt"/>
              </a:rPr>
              <a:t>Module 1: Welcome to </a:t>
            </a:r>
            <a:br>
              <a:rPr lang="en-US" sz="5400" dirty="0">
                <a:latin typeface="+mj-lt"/>
              </a:rPr>
            </a:br>
            <a:r>
              <a:rPr lang="en-US" sz="5400" dirty="0">
                <a:latin typeface="+mj-lt"/>
              </a:rPr>
              <a:t>AWS Academy Cloud Architecting</a:t>
            </a:r>
          </a:p>
        </p:txBody>
      </p:sp>
      <p:sp>
        <p:nvSpPr>
          <p:cNvPr id="3" name="TextBox 2">
            <a:extLst>
              <a:ext uri="{FF2B5EF4-FFF2-40B4-BE49-F238E27FC236}">
                <a16:creationId xmlns:a16="http://schemas.microsoft.com/office/drawing/2014/main" id="{06A6D384-6D2E-7D43-A879-7905EC93D215}"/>
              </a:ext>
            </a:extLst>
          </p:cNvPr>
          <p:cNvSpPr txBox="1"/>
          <p:nvPr/>
        </p:nvSpPr>
        <p:spPr>
          <a:xfrm>
            <a:off x="251791" y="6480313"/>
            <a:ext cx="4108174" cy="230832"/>
          </a:xfrm>
          <a:prstGeom prst="rect">
            <a:avLst/>
          </a:prstGeom>
          <a:noFill/>
        </p:spPr>
        <p:txBody>
          <a:bodyPr wrap="square" rtlCol="0">
            <a:spAutoFit/>
          </a:bodyPr>
          <a:lstStyle/>
          <a:p>
            <a:r>
              <a:rPr lang="en-US" sz="900" b="0" i="0" dirty="0">
                <a:solidFill>
                  <a:schemeClr val="bg1"/>
                </a:solidFill>
                <a:latin typeface="Amazon Ember Light" charset="0"/>
                <a:ea typeface="Amazon Ember Light" charset="0"/>
                <a:cs typeface="Amazon Ember Light" charset="0"/>
              </a:rPr>
              <a:t>© 2020, Amazon Web Services, Inc. or its Affiliates. All rights reserved.</a:t>
            </a:r>
          </a:p>
        </p:txBody>
      </p:sp>
    </p:spTree>
    <p:custDataLst>
      <p:tags r:id="rId1"/>
    </p:custDataLst>
    <p:extLst>
      <p:ext uri="{BB962C8B-B14F-4D97-AF65-F5344CB8AC3E}">
        <p14:creationId xmlns:p14="http://schemas.microsoft.com/office/powerpoint/2010/main" val="3562200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8905461" cy="779463"/>
          </a:xfrm>
        </p:spPr>
        <p:txBody>
          <a:bodyPr>
            <a:noAutofit/>
          </a:bodyPr>
          <a:lstStyle/>
          <a:p>
            <a:r>
              <a:rPr lang="en-US" dirty="0"/>
              <a:t>Module 4: Adding a Compute Layer</a:t>
            </a:r>
          </a:p>
        </p:txBody>
      </p:sp>
      <p:sp>
        <p:nvSpPr>
          <p:cNvPr id="7" name="Content Placeholder 6">
            <a:extLst>
              <a:ext uri="{FF2B5EF4-FFF2-40B4-BE49-F238E27FC236}">
                <a16:creationId xmlns:a16="http://schemas.microsoft.com/office/drawing/2014/main" id="{B0EA312E-52B7-D044-AAFC-EDA3855540B3}"/>
              </a:ext>
            </a:extLst>
          </p:cNvPr>
          <p:cNvSpPr>
            <a:spLocks noGrp="1"/>
          </p:cNvSpPr>
          <p:nvPr>
            <p:ph idx="1"/>
          </p:nvPr>
        </p:nvSpPr>
        <p:spPr/>
        <p:txBody>
          <a:bodyPr/>
          <a:lstStyle/>
          <a:p>
            <a:pPr marL="0" indent="0">
              <a:buNone/>
            </a:pPr>
            <a:r>
              <a:rPr lang="en-US" sz="3200" dirty="0"/>
              <a:t>Module sections:</a:t>
            </a:r>
          </a:p>
          <a:p>
            <a:pPr marL="514350" indent="-514350">
              <a:buFont typeface="+mj-lt"/>
              <a:buAutoNum type="arabicPeriod"/>
            </a:pPr>
            <a:r>
              <a:rPr lang="en-US" sz="2400" dirty="0"/>
              <a:t>Architectural need</a:t>
            </a:r>
          </a:p>
          <a:p>
            <a:pPr marL="514350" indent="-514350">
              <a:buFont typeface="+mj-lt"/>
              <a:buAutoNum type="arabicPeriod"/>
            </a:pPr>
            <a:r>
              <a:rPr lang="en-US" sz="2400" dirty="0"/>
              <a:t>Adding compute with Amazon EC2</a:t>
            </a:r>
          </a:p>
          <a:p>
            <a:pPr marL="514350" indent="-514350">
              <a:buFont typeface="+mj-lt"/>
              <a:buAutoNum type="arabicPeriod"/>
            </a:pPr>
            <a:r>
              <a:rPr lang="en-US" sz="2400" dirty="0"/>
              <a:t>Choosing an Amazon Machine Image (AMI) to launch an </a:t>
            </a:r>
            <a:br>
              <a:rPr lang="en-US" sz="2400" dirty="0"/>
            </a:br>
            <a:r>
              <a:rPr lang="en-US" sz="2400" dirty="0"/>
              <a:t>Amazon Elastic Compute Cloud (Amazon EC2) instance</a:t>
            </a:r>
          </a:p>
          <a:p>
            <a:pPr marL="514350" indent="-514350">
              <a:buFont typeface="+mj-lt"/>
              <a:buAutoNum type="arabicPeriod"/>
            </a:pPr>
            <a:r>
              <a:rPr lang="en-US" sz="2400" dirty="0"/>
              <a:t>Selecting an Amazon EC2 instance type</a:t>
            </a:r>
          </a:p>
          <a:p>
            <a:pPr marL="514350" indent="-514350">
              <a:buFont typeface="+mj-lt"/>
              <a:buAutoNum type="arabicPeriod"/>
            </a:pPr>
            <a:r>
              <a:rPr lang="en-US" sz="2400" dirty="0"/>
              <a:t>Using user data to configure an Amazon EC2 instance</a:t>
            </a:r>
          </a:p>
          <a:p>
            <a:pPr marL="514350" indent="-514350">
              <a:buFont typeface="+mj-lt"/>
              <a:buAutoNum type="arabicPeriod"/>
            </a:pPr>
            <a:r>
              <a:rPr lang="en-US" sz="2400" dirty="0"/>
              <a:t>Adding storage to an Amazon EC2 instance </a:t>
            </a:r>
          </a:p>
          <a:p>
            <a:pPr marL="514350" indent="-514350">
              <a:buFont typeface="+mj-lt"/>
              <a:buAutoNum type="arabicPeriod"/>
            </a:pPr>
            <a:r>
              <a:rPr lang="en-US" sz="2400" dirty="0"/>
              <a:t>Amazon EC2 pricing options</a:t>
            </a:r>
          </a:p>
          <a:p>
            <a:pPr marL="514350" indent="-514350">
              <a:buFont typeface="+mj-lt"/>
              <a:buAutoNum type="arabicPeriod"/>
            </a:pPr>
            <a:r>
              <a:rPr lang="en-US" sz="2400" dirty="0"/>
              <a:t>Amazon EC2 considerations</a:t>
            </a:r>
            <a:endParaRPr lang="en-US" dirty="0"/>
          </a:p>
        </p:txBody>
      </p:sp>
      <p:sp>
        <p:nvSpPr>
          <p:cNvPr id="4" name="Slide Number Placeholder 3">
            <a:extLst>
              <a:ext uri="{FF2B5EF4-FFF2-40B4-BE49-F238E27FC236}">
                <a16:creationId xmlns:a16="http://schemas.microsoft.com/office/drawing/2014/main" id="{8531DE74-D51B-7640-8FBF-217171D36887}"/>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10</a:t>
            </a:fld>
            <a:endParaRPr lang="en-US" dirty="0"/>
          </a:p>
        </p:txBody>
      </p:sp>
      <p:sp>
        <p:nvSpPr>
          <p:cNvPr id="5" name="Footer Placeholder 4">
            <a:extLst>
              <a:ext uri="{FF2B5EF4-FFF2-40B4-BE49-F238E27FC236}">
                <a16:creationId xmlns:a16="http://schemas.microsoft.com/office/drawing/2014/main" id="{9DC07E9E-87E8-AC45-88A9-10964D5E2E7F}"/>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pic>
        <p:nvPicPr>
          <p:cNvPr id="6" name="Picture 5">
            <a:extLst>
              <a:ext uri="{FF2B5EF4-FFF2-40B4-BE49-F238E27FC236}">
                <a16:creationId xmlns:a16="http://schemas.microsoft.com/office/drawing/2014/main" id="{5E5AB848-BA02-9744-B238-8926F21A0C48}"/>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623070" y="1645920"/>
            <a:ext cx="2956619" cy="4436533"/>
          </a:xfrm>
          <a:prstGeom prst="rect">
            <a:avLst/>
          </a:prstGeom>
          <a:effectLst>
            <a:softEdge rad="63500"/>
          </a:effectLst>
        </p:spPr>
      </p:pic>
    </p:spTree>
    <p:custDataLst>
      <p:tags r:id="rId1"/>
    </p:custDataLst>
    <p:extLst>
      <p:ext uri="{BB962C8B-B14F-4D97-AF65-F5344CB8AC3E}">
        <p14:creationId xmlns:p14="http://schemas.microsoft.com/office/powerpoint/2010/main" val="1435748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8905461" cy="779463"/>
          </a:xfrm>
        </p:spPr>
        <p:txBody>
          <a:bodyPr>
            <a:noAutofit/>
          </a:bodyPr>
          <a:lstStyle/>
          <a:p>
            <a:r>
              <a:rPr lang="en-US" dirty="0"/>
              <a:t>Module 5: Adding a Database Layer</a:t>
            </a:r>
          </a:p>
        </p:txBody>
      </p:sp>
      <p:sp>
        <p:nvSpPr>
          <p:cNvPr id="7" name="Content Placeholder 6">
            <a:extLst>
              <a:ext uri="{FF2B5EF4-FFF2-40B4-BE49-F238E27FC236}">
                <a16:creationId xmlns:a16="http://schemas.microsoft.com/office/drawing/2014/main" id="{B0EA312E-52B7-D044-AAFC-EDA3855540B3}"/>
              </a:ext>
            </a:extLst>
          </p:cNvPr>
          <p:cNvSpPr>
            <a:spLocks noGrp="1"/>
          </p:cNvSpPr>
          <p:nvPr>
            <p:ph idx="1"/>
          </p:nvPr>
        </p:nvSpPr>
        <p:spPr>
          <a:xfrm>
            <a:off x="419100" y="1557672"/>
            <a:ext cx="11353800" cy="4648788"/>
          </a:xfrm>
        </p:spPr>
        <p:txBody>
          <a:bodyPr/>
          <a:lstStyle/>
          <a:p>
            <a:pPr marL="0" indent="0">
              <a:buNone/>
            </a:pPr>
            <a:r>
              <a:rPr lang="en-US" sz="3200" dirty="0"/>
              <a:t>Module sections:</a:t>
            </a:r>
          </a:p>
          <a:p>
            <a:pPr marL="457200" indent="-457200">
              <a:spcBef>
                <a:spcPts val="1800"/>
              </a:spcBef>
              <a:buFont typeface="+mj-lt"/>
              <a:buAutoNum type="arabicPeriod"/>
            </a:pPr>
            <a:r>
              <a:rPr lang="en-US" sz="2400" dirty="0"/>
              <a:t>Architectural need</a:t>
            </a:r>
          </a:p>
          <a:p>
            <a:pPr marL="457200" indent="-457200">
              <a:spcBef>
                <a:spcPts val="1800"/>
              </a:spcBef>
              <a:buFont typeface="+mj-lt"/>
              <a:buAutoNum type="arabicPeriod"/>
            </a:pPr>
            <a:r>
              <a:rPr lang="en-US" sz="2400" dirty="0"/>
              <a:t>Database layer considerations</a:t>
            </a:r>
          </a:p>
          <a:p>
            <a:pPr marL="457200" indent="-457200">
              <a:spcBef>
                <a:spcPts val="1800"/>
              </a:spcBef>
              <a:buFont typeface="+mj-lt"/>
              <a:buAutoNum type="arabicPeriod"/>
            </a:pPr>
            <a:r>
              <a:rPr lang="en-US" sz="2400" dirty="0"/>
              <a:t>Amazon Relational Database Service (Amazon RDS)</a:t>
            </a:r>
          </a:p>
          <a:p>
            <a:pPr marL="457200" indent="-457200">
              <a:spcBef>
                <a:spcPts val="1800"/>
              </a:spcBef>
              <a:buFont typeface="+mj-lt"/>
              <a:buAutoNum type="arabicPeriod"/>
            </a:pPr>
            <a:r>
              <a:rPr lang="en-US" sz="2400" dirty="0"/>
              <a:t>Amazon DynamoDB</a:t>
            </a:r>
          </a:p>
          <a:p>
            <a:pPr marL="457200" indent="-457200">
              <a:spcBef>
                <a:spcPts val="1800"/>
              </a:spcBef>
              <a:buFont typeface="+mj-lt"/>
              <a:buAutoNum type="arabicPeriod"/>
            </a:pPr>
            <a:r>
              <a:rPr lang="en-US" sz="2400" dirty="0"/>
              <a:t>Database security controls</a:t>
            </a:r>
          </a:p>
          <a:p>
            <a:pPr marL="457200" indent="-457200">
              <a:spcBef>
                <a:spcPts val="1800"/>
              </a:spcBef>
              <a:buFont typeface="+mj-lt"/>
              <a:buAutoNum type="arabicPeriod"/>
            </a:pPr>
            <a:r>
              <a:rPr lang="en-US" sz="2400" dirty="0"/>
              <a:t>Migrating data into AWS databases</a:t>
            </a:r>
            <a:endParaRPr lang="en-US" sz="3200" dirty="0"/>
          </a:p>
        </p:txBody>
      </p:sp>
      <p:sp>
        <p:nvSpPr>
          <p:cNvPr id="4" name="Slide Number Placeholder 3">
            <a:extLst>
              <a:ext uri="{FF2B5EF4-FFF2-40B4-BE49-F238E27FC236}">
                <a16:creationId xmlns:a16="http://schemas.microsoft.com/office/drawing/2014/main" id="{8531DE74-D51B-7640-8FBF-217171D36887}"/>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11</a:t>
            </a:fld>
            <a:endParaRPr lang="en-US" dirty="0"/>
          </a:p>
        </p:txBody>
      </p:sp>
      <p:sp>
        <p:nvSpPr>
          <p:cNvPr id="5" name="Footer Placeholder 4">
            <a:extLst>
              <a:ext uri="{FF2B5EF4-FFF2-40B4-BE49-F238E27FC236}">
                <a16:creationId xmlns:a16="http://schemas.microsoft.com/office/drawing/2014/main" id="{9DC07E9E-87E8-AC45-88A9-10964D5E2E7F}"/>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pic>
        <p:nvPicPr>
          <p:cNvPr id="6" name="Picture 5">
            <a:extLst>
              <a:ext uri="{FF2B5EF4-FFF2-40B4-BE49-F238E27FC236}">
                <a16:creationId xmlns:a16="http://schemas.microsoft.com/office/drawing/2014/main" id="{FDD0B667-E384-7F47-A2DE-F6B67B495F39}"/>
              </a:ext>
              <a:ext uri="{C183D7F6-B498-43B3-948B-1728B52AA6E4}">
                <adec:decorative xmlns:adec="http://schemas.microsoft.com/office/drawing/2017/decorative" val="1"/>
              </a:ext>
            </a:extLst>
          </p:cNvPr>
          <p:cNvPicPr>
            <a:picLocks noChangeAspect="1"/>
          </p:cNvPicPr>
          <p:nvPr/>
        </p:nvPicPr>
        <p:blipFill>
          <a:blip r:embed="rId4" cstate="hqprint">
            <a:alphaModFix amt="90000"/>
            <a:extLst>
              <a:ext uri="{28A0092B-C50C-407E-A947-70E740481C1C}">
                <a14:useLocalDpi xmlns:a14="http://schemas.microsoft.com/office/drawing/2010/main"/>
              </a:ext>
            </a:extLst>
          </a:blip>
          <a:stretch>
            <a:fillRect/>
          </a:stretch>
        </p:blipFill>
        <p:spPr>
          <a:xfrm>
            <a:off x="8467900" y="1645920"/>
            <a:ext cx="3097055" cy="4648788"/>
          </a:xfrm>
          <a:prstGeom prst="rect">
            <a:avLst/>
          </a:prstGeom>
          <a:effectLst>
            <a:softEdge rad="63500"/>
          </a:effectLst>
        </p:spPr>
      </p:pic>
    </p:spTree>
    <p:custDataLst>
      <p:tags r:id="rId1"/>
    </p:custDataLst>
    <p:extLst>
      <p:ext uri="{BB962C8B-B14F-4D97-AF65-F5344CB8AC3E}">
        <p14:creationId xmlns:p14="http://schemas.microsoft.com/office/powerpoint/2010/main" val="2006466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9631175" cy="779463"/>
          </a:xfrm>
        </p:spPr>
        <p:txBody>
          <a:bodyPr>
            <a:noAutofit/>
          </a:bodyPr>
          <a:lstStyle/>
          <a:p>
            <a:r>
              <a:rPr lang="en-US" sz="3600" dirty="0"/>
              <a:t>Module 6: Creating a Networking Environment</a:t>
            </a:r>
          </a:p>
        </p:txBody>
      </p:sp>
      <p:sp>
        <p:nvSpPr>
          <p:cNvPr id="7" name="Content Placeholder 6">
            <a:extLst>
              <a:ext uri="{FF2B5EF4-FFF2-40B4-BE49-F238E27FC236}">
                <a16:creationId xmlns:a16="http://schemas.microsoft.com/office/drawing/2014/main" id="{B0EA312E-52B7-D044-AAFC-EDA3855540B3}"/>
              </a:ext>
            </a:extLst>
          </p:cNvPr>
          <p:cNvSpPr>
            <a:spLocks noGrp="1"/>
          </p:cNvSpPr>
          <p:nvPr>
            <p:ph idx="1"/>
          </p:nvPr>
        </p:nvSpPr>
        <p:spPr>
          <a:xfrm>
            <a:off x="419100" y="1556545"/>
            <a:ext cx="6477000" cy="4648788"/>
          </a:xfrm>
        </p:spPr>
        <p:txBody>
          <a:bodyPr/>
          <a:lstStyle/>
          <a:p>
            <a:pPr marL="0" indent="0">
              <a:buNone/>
            </a:pPr>
            <a:r>
              <a:rPr lang="en-US" sz="3200" dirty="0"/>
              <a:t>Module sections:</a:t>
            </a:r>
          </a:p>
          <a:p>
            <a:pPr marL="457200" indent="-457200">
              <a:spcBef>
                <a:spcPts val="1800"/>
              </a:spcBef>
              <a:buFont typeface="+mj-lt"/>
              <a:buAutoNum type="arabicPeriod"/>
            </a:pPr>
            <a:r>
              <a:rPr lang="en-US" sz="2400" dirty="0"/>
              <a:t>Architectural need</a:t>
            </a:r>
          </a:p>
          <a:p>
            <a:pPr marL="457200" indent="-457200">
              <a:spcBef>
                <a:spcPts val="1800"/>
              </a:spcBef>
              <a:buFont typeface="+mj-lt"/>
              <a:buAutoNum type="arabicPeriod"/>
            </a:pPr>
            <a:r>
              <a:rPr lang="en-US" sz="2400" dirty="0"/>
              <a:t>Creating an AWS networking environment</a:t>
            </a:r>
          </a:p>
          <a:p>
            <a:pPr marL="457200" indent="-457200">
              <a:spcBef>
                <a:spcPts val="1800"/>
              </a:spcBef>
              <a:buFont typeface="+mj-lt"/>
              <a:buAutoNum type="arabicPeriod"/>
            </a:pPr>
            <a:r>
              <a:rPr lang="en-US" sz="2400" dirty="0"/>
              <a:t>Connecting your AWS networking environment to the internet</a:t>
            </a:r>
          </a:p>
          <a:p>
            <a:pPr marL="457200" indent="-457200">
              <a:spcBef>
                <a:spcPts val="1800"/>
              </a:spcBef>
              <a:buFont typeface="+mj-lt"/>
              <a:buAutoNum type="arabicPeriod"/>
            </a:pPr>
            <a:r>
              <a:rPr lang="en-US" sz="2400" dirty="0"/>
              <a:t>Securing your AWS networking environment</a:t>
            </a:r>
            <a:endParaRPr lang="en-US" sz="3200" dirty="0"/>
          </a:p>
        </p:txBody>
      </p:sp>
      <p:sp>
        <p:nvSpPr>
          <p:cNvPr id="4" name="Slide Number Placeholder 3">
            <a:extLst>
              <a:ext uri="{FF2B5EF4-FFF2-40B4-BE49-F238E27FC236}">
                <a16:creationId xmlns:a16="http://schemas.microsoft.com/office/drawing/2014/main" id="{8531DE74-D51B-7640-8FBF-217171D36887}"/>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12</a:t>
            </a:fld>
            <a:endParaRPr lang="en-US" dirty="0"/>
          </a:p>
        </p:txBody>
      </p:sp>
      <p:sp>
        <p:nvSpPr>
          <p:cNvPr id="5" name="Footer Placeholder 4">
            <a:extLst>
              <a:ext uri="{FF2B5EF4-FFF2-40B4-BE49-F238E27FC236}">
                <a16:creationId xmlns:a16="http://schemas.microsoft.com/office/drawing/2014/main" id="{9DC07E9E-87E8-AC45-88A9-10964D5E2E7F}"/>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pic>
        <p:nvPicPr>
          <p:cNvPr id="6" name="Picture 5">
            <a:extLst>
              <a:ext uri="{FF2B5EF4-FFF2-40B4-BE49-F238E27FC236}">
                <a16:creationId xmlns:a16="http://schemas.microsoft.com/office/drawing/2014/main" id="{5AC22480-5084-7F40-A6E9-DF009E6A292D}"/>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392470" y="1645920"/>
            <a:ext cx="3101341" cy="4648788"/>
          </a:xfrm>
          <a:prstGeom prst="rect">
            <a:avLst/>
          </a:prstGeom>
        </p:spPr>
      </p:pic>
    </p:spTree>
    <p:custDataLst>
      <p:tags r:id="rId1"/>
    </p:custDataLst>
    <p:extLst>
      <p:ext uri="{BB962C8B-B14F-4D97-AF65-F5344CB8AC3E}">
        <p14:creationId xmlns:p14="http://schemas.microsoft.com/office/powerpoint/2010/main" val="1488699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8905461" cy="779463"/>
          </a:xfrm>
        </p:spPr>
        <p:txBody>
          <a:bodyPr>
            <a:noAutofit/>
          </a:bodyPr>
          <a:lstStyle/>
          <a:p>
            <a:r>
              <a:rPr lang="en-US" dirty="0"/>
              <a:t>Module 7: Connecting Networks</a:t>
            </a:r>
          </a:p>
        </p:txBody>
      </p:sp>
      <p:sp>
        <p:nvSpPr>
          <p:cNvPr id="7" name="Content Placeholder 6">
            <a:extLst>
              <a:ext uri="{FF2B5EF4-FFF2-40B4-BE49-F238E27FC236}">
                <a16:creationId xmlns:a16="http://schemas.microsoft.com/office/drawing/2014/main" id="{B0EA312E-52B7-D044-AAFC-EDA3855540B3}"/>
              </a:ext>
            </a:extLst>
          </p:cNvPr>
          <p:cNvSpPr>
            <a:spLocks noGrp="1"/>
          </p:cNvSpPr>
          <p:nvPr>
            <p:ph idx="1"/>
          </p:nvPr>
        </p:nvSpPr>
        <p:spPr>
          <a:xfrm>
            <a:off x="419100" y="1528175"/>
            <a:ext cx="7143750" cy="4648788"/>
          </a:xfrm>
        </p:spPr>
        <p:txBody>
          <a:bodyPr/>
          <a:lstStyle/>
          <a:p>
            <a:pPr marL="0" indent="0">
              <a:spcBef>
                <a:spcPts val="1500"/>
              </a:spcBef>
              <a:buNone/>
            </a:pPr>
            <a:r>
              <a:rPr lang="en-US" dirty="0"/>
              <a:t>Module sections:</a:t>
            </a:r>
          </a:p>
          <a:p>
            <a:pPr marL="457200" indent="-457200">
              <a:spcBef>
                <a:spcPts val="1800"/>
              </a:spcBef>
              <a:buFont typeface="+mj-lt"/>
              <a:buAutoNum type="arabicPeriod"/>
            </a:pPr>
            <a:r>
              <a:rPr lang="en-US" sz="2000" dirty="0"/>
              <a:t>Architectural need</a:t>
            </a:r>
          </a:p>
          <a:p>
            <a:pPr marL="457200" indent="-457200">
              <a:spcBef>
                <a:spcPts val="1500"/>
              </a:spcBef>
              <a:buFont typeface="+mj-lt"/>
              <a:buAutoNum type="arabicPeriod"/>
            </a:pPr>
            <a:r>
              <a:rPr lang="en-US" sz="2000" dirty="0"/>
              <a:t>Connecting to your remote network with AWS </a:t>
            </a:r>
            <a:br>
              <a:rPr lang="en-US" sz="2000" dirty="0"/>
            </a:br>
            <a:r>
              <a:rPr lang="en-US" sz="2000" dirty="0"/>
              <a:t>Site-to-Site VPN</a:t>
            </a:r>
          </a:p>
          <a:p>
            <a:pPr marL="457200" indent="-457200">
              <a:spcBef>
                <a:spcPts val="1500"/>
              </a:spcBef>
              <a:buFont typeface="+mj-lt"/>
              <a:buAutoNum type="arabicPeriod"/>
            </a:pPr>
            <a:r>
              <a:rPr lang="en-US" sz="2000" dirty="0"/>
              <a:t>Connecting to your remote network with AWS Direct Connect</a:t>
            </a:r>
          </a:p>
          <a:p>
            <a:pPr marL="457200" indent="-457200">
              <a:spcBef>
                <a:spcPts val="1500"/>
              </a:spcBef>
              <a:buFont typeface="+mj-lt"/>
              <a:buAutoNum type="arabicPeriod"/>
            </a:pPr>
            <a:r>
              <a:rPr lang="en-US" sz="2000" dirty="0"/>
              <a:t>Connecting virtual private clouds (VPCs) in AWS with VPC peering</a:t>
            </a:r>
          </a:p>
          <a:p>
            <a:pPr marL="457200" indent="-457200">
              <a:spcBef>
                <a:spcPts val="1500"/>
              </a:spcBef>
              <a:buFont typeface="+mj-lt"/>
              <a:buAutoNum type="arabicPeriod"/>
            </a:pPr>
            <a:r>
              <a:rPr lang="en-US" sz="2000" dirty="0"/>
              <a:t>Scaling your VPC network with AWS Transit Gateway</a:t>
            </a:r>
          </a:p>
          <a:p>
            <a:pPr marL="457200" indent="-457200">
              <a:spcBef>
                <a:spcPts val="1500"/>
              </a:spcBef>
              <a:buFont typeface="+mj-lt"/>
              <a:buAutoNum type="arabicPeriod"/>
            </a:pPr>
            <a:r>
              <a:rPr lang="en-US" sz="2000" dirty="0"/>
              <a:t>Connecting your VPC to supported AWS services</a:t>
            </a:r>
          </a:p>
          <a:p>
            <a:pPr marL="0" indent="0">
              <a:spcBef>
                <a:spcPts val="1500"/>
              </a:spcBef>
              <a:buNone/>
            </a:pPr>
            <a:endParaRPr lang="en-US" dirty="0"/>
          </a:p>
        </p:txBody>
      </p:sp>
      <p:sp>
        <p:nvSpPr>
          <p:cNvPr id="4" name="Slide Number Placeholder 3">
            <a:extLst>
              <a:ext uri="{FF2B5EF4-FFF2-40B4-BE49-F238E27FC236}">
                <a16:creationId xmlns:a16="http://schemas.microsoft.com/office/drawing/2014/main" id="{8531DE74-D51B-7640-8FBF-217171D36887}"/>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13</a:t>
            </a:fld>
            <a:endParaRPr lang="en-US" dirty="0"/>
          </a:p>
        </p:txBody>
      </p:sp>
      <p:sp>
        <p:nvSpPr>
          <p:cNvPr id="5" name="Footer Placeholder 4">
            <a:extLst>
              <a:ext uri="{FF2B5EF4-FFF2-40B4-BE49-F238E27FC236}">
                <a16:creationId xmlns:a16="http://schemas.microsoft.com/office/drawing/2014/main" id="{9DC07E9E-87E8-AC45-88A9-10964D5E2E7F}"/>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pic>
        <p:nvPicPr>
          <p:cNvPr id="6" name="Picture 5">
            <a:extLst>
              <a:ext uri="{FF2B5EF4-FFF2-40B4-BE49-F238E27FC236}">
                <a16:creationId xmlns:a16="http://schemas.microsoft.com/office/drawing/2014/main" id="{20F1FD98-C737-1E49-952E-A32388EEBD39}"/>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366919" y="1645920"/>
            <a:ext cx="3063081" cy="4602611"/>
          </a:xfrm>
          <a:prstGeom prst="rect">
            <a:avLst/>
          </a:prstGeom>
        </p:spPr>
      </p:pic>
    </p:spTree>
    <p:custDataLst>
      <p:tags r:id="rId1"/>
    </p:custDataLst>
    <p:extLst>
      <p:ext uri="{BB962C8B-B14F-4D97-AF65-F5344CB8AC3E}">
        <p14:creationId xmlns:p14="http://schemas.microsoft.com/office/powerpoint/2010/main" val="161550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684" y="263527"/>
            <a:ext cx="9625897" cy="779463"/>
          </a:xfrm>
        </p:spPr>
        <p:txBody>
          <a:bodyPr>
            <a:noAutofit/>
          </a:bodyPr>
          <a:lstStyle/>
          <a:p>
            <a:r>
              <a:rPr lang="en-US" sz="3600" dirty="0"/>
              <a:t>Module 8: Securing User and Application Access</a:t>
            </a:r>
          </a:p>
        </p:txBody>
      </p:sp>
      <p:sp>
        <p:nvSpPr>
          <p:cNvPr id="7" name="Content Placeholder 6">
            <a:extLst>
              <a:ext uri="{FF2B5EF4-FFF2-40B4-BE49-F238E27FC236}">
                <a16:creationId xmlns:a16="http://schemas.microsoft.com/office/drawing/2014/main" id="{B0EA312E-52B7-D044-AAFC-EDA3855540B3}"/>
              </a:ext>
            </a:extLst>
          </p:cNvPr>
          <p:cNvSpPr>
            <a:spLocks noGrp="1"/>
          </p:cNvSpPr>
          <p:nvPr>
            <p:ph idx="1"/>
          </p:nvPr>
        </p:nvSpPr>
        <p:spPr>
          <a:xfrm>
            <a:off x="419099" y="1528175"/>
            <a:ext cx="6161809" cy="4648788"/>
          </a:xfrm>
        </p:spPr>
        <p:txBody>
          <a:bodyPr/>
          <a:lstStyle/>
          <a:p>
            <a:pPr marL="0" indent="0">
              <a:buNone/>
            </a:pPr>
            <a:r>
              <a:rPr lang="en-US" sz="3200" dirty="0"/>
              <a:t>Module sections:</a:t>
            </a:r>
          </a:p>
          <a:p>
            <a:pPr marL="457200" indent="-457200">
              <a:spcBef>
                <a:spcPts val="1800"/>
              </a:spcBef>
              <a:buFont typeface="+mj-lt"/>
              <a:buAutoNum type="arabicPeriod"/>
            </a:pPr>
            <a:r>
              <a:rPr lang="en-US" sz="2400" dirty="0"/>
              <a:t>Architectural need</a:t>
            </a:r>
          </a:p>
          <a:p>
            <a:pPr marL="457200" indent="-457200">
              <a:spcBef>
                <a:spcPts val="1800"/>
              </a:spcBef>
              <a:buFont typeface="+mj-lt"/>
              <a:buAutoNum type="arabicPeriod"/>
            </a:pPr>
            <a:r>
              <a:rPr lang="en-US" sz="2400" dirty="0"/>
              <a:t>Account users and AWS Identity and Access Management (IAM)</a:t>
            </a:r>
          </a:p>
          <a:p>
            <a:pPr marL="457200" indent="-457200">
              <a:spcBef>
                <a:spcPts val="1800"/>
              </a:spcBef>
              <a:buFont typeface="+mj-lt"/>
              <a:buAutoNum type="arabicPeriod"/>
            </a:pPr>
            <a:r>
              <a:rPr lang="en-US" sz="2400" dirty="0"/>
              <a:t>Organizing users</a:t>
            </a:r>
          </a:p>
          <a:p>
            <a:pPr marL="457200" indent="-457200">
              <a:spcBef>
                <a:spcPts val="1800"/>
              </a:spcBef>
              <a:buFont typeface="+mj-lt"/>
              <a:buAutoNum type="arabicPeriod"/>
            </a:pPr>
            <a:r>
              <a:rPr lang="en-US" sz="2400" dirty="0"/>
              <a:t>Federating users</a:t>
            </a:r>
          </a:p>
          <a:p>
            <a:pPr marL="457200" indent="-457200">
              <a:spcBef>
                <a:spcPts val="1800"/>
              </a:spcBef>
              <a:buFont typeface="+mj-lt"/>
              <a:buAutoNum type="arabicPeriod"/>
            </a:pPr>
            <a:r>
              <a:rPr lang="en-US" sz="2400" dirty="0"/>
              <a:t>Multiple accounts</a:t>
            </a:r>
          </a:p>
        </p:txBody>
      </p:sp>
      <p:sp>
        <p:nvSpPr>
          <p:cNvPr id="4" name="Slide Number Placeholder 3">
            <a:extLst>
              <a:ext uri="{FF2B5EF4-FFF2-40B4-BE49-F238E27FC236}">
                <a16:creationId xmlns:a16="http://schemas.microsoft.com/office/drawing/2014/main" id="{8531DE74-D51B-7640-8FBF-217171D36887}"/>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14</a:t>
            </a:fld>
            <a:endParaRPr lang="en-US" dirty="0"/>
          </a:p>
        </p:txBody>
      </p:sp>
      <p:sp>
        <p:nvSpPr>
          <p:cNvPr id="5" name="Footer Placeholder 4">
            <a:extLst>
              <a:ext uri="{FF2B5EF4-FFF2-40B4-BE49-F238E27FC236}">
                <a16:creationId xmlns:a16="http://schemas.microsoft.com/office/drawing/2014/main" id="{9DC07E9E-87E8-AC45-88A9-10964D5E2E7F}"/>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pic>
        <p:nvPicPr>
          <p:cNvPr id="6" name="Picture 5">
            <a:extLst>
              <a:ext uri="{FF2B5EF4-FFF2-40B4-BE49-F238E27FC236}">
                <a16:creationId xmlns:a16="http://schemas.microsoft.com/office/drawing/2014/main" id="{3901B3D2-1712-FF4B-90FB-CA848BFF7716}"/>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020050" y="1645920"/>
            <a:ext cx="3450159" cy="4323672"/>
          </a:xfrm>
          <a:prstGeom prst="rect">
            <a:avLst/>
          </a:prstGeom>
          <a:effectLst>
            <a:softEdge rad="76200"/>
          </a:effectLst>
        </p:spPr>
      </p:pic>
    </p:spTree>
    <p:custDataLst>
      <p:tags r:id="rId1"/>
    </p:custDataLst>
    <p:extLst>
      <p:ext uri="{BB962C8B-B14F-4D97-AF65-F5344CB8AC3E}">
        <p14:creationId xmlns:p14="http://schemas.microsoft.com/office/powerpoint/2010/main" val="481743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8905461" cy="779463"/>
          </a:xfrm>
        </p:spPr>
        <p:txBody>
          <a:bodyPr>
            <a:noAutofit/>
          </a:bodyPr>
          <a:lstStyle/>
          <a:p>
            <a:r>
              <a:rPr lang="en-US" sz="3600" dirty="0"/>
              <a:t>Module 9: Implementing Elasticity, High Availability, and Monitoring</a:t>
            </a:r>
          </a:p>
        </p:txBody>
      </p:sp>
      <p:sp>
        <p:nvSpPr>
          <p:cNvPr id="7" name="Content Placeholder 6">
            <a:extLst>
              <a:ext uri="{FF2B5EF4-FFF2-40B4-BE49-F238E27FC236}">
                <a16:creationId xmlns:a16="http://schemas.microsoft.com/office/drawing/2014/main" id="{B0EA312E-52B7-D044-AAFC-EDA3855540B3}"/>
              </a:ext>
            </a:extLst>
          </p:cNvPr>
          <p:cNvSpPr>
            <a:spLocks noGrp="1"/>
          </p:cNvSpPr>
          <p:nvPr>
            <p:ph idx="1"/>
          </p:nvPr>
        </p:nvSpPr>
        <p:spPr>
          <a:xfrm>
            <a:off x="419100" y="1528175"/>
            <a:ext cx="6942286" cy="4648788"/>
          </a:xfrm>
        </p:spPr>
        <p:txBody>
          <a:bodyPr/>
          <a:lstStyle/>
          <a:p>
            <a:pPr marL="0" indent="0">
              <a:buNone/>
            </a:pPr>
            <a:r>
              <a:rPr lang="en-US" sz="3200" dirty="0"/>
              <a:t>Module sections:</a:t>
            </a:r>
          </a:p>
          <a:p>
            <a:pPr marL="457200" indent="-457200">
              <a:spcBef>
                <a:spcPts val="1800"/>
              </a:spcBef>
              <a:buFont typeface="+mj-lt"/>
              <a:buAutoNum type="arabicPeriod"/>
            </a:pPr>
            <a:r>
              <a:rPr lang="en-US" sz="2400" dirty="0"/>
              <a:t>Architectural need</a:t>
            </a:r>
          </a:p>
          <a:p>
            <a:pPr marL="457200" indent="-457200">
              <a:spcBef>
                <a:spcPts val="1800"/>
              </a:spcBef>
              <a:buFont typeface="+mj-lt"/>
              <a:buAutoNum type="arabicPeriod"/>
            </a:pPr>
            <a:r>
              <a:rPr lang="en-US" sz="2400" dirty="0"/>
              <a:t>Scaling your compute resources</a:t>
            </a:r>
          </a:p>
          <a:p>
            <a:pPr marL="457200" indent="-457200">
              <a:spcBef>
                <a:spcPts val="1800"/>
              </a:spcBef>
              <a:buFont typeface="+mj-lt"/>
              <a:buAutoNum type="arabicPeriod"/>
            </a:pPr>
            <a:r>
              <a:rPr lang="en-US" sz="2400" dirty="0"/>
              <a:t>Scaling your databases</a:t>
            </a:r>
          </a:p>
          <a:p>
            <a:pPr marL="457200" indent="-457200">
              <a:spcBef>
                <a:spcPts val="1800"/>
              </a:spcBef>
              <a:buFont typeface="+mj-lt"/>
              <a:buAutoNum type="arabicPeriod"/>
            </a:pPr>
            <a:r>
              <a:rPr lang="en-US" sz="2400" dirty="0"/>
              <a:t>Designing an environment that’s highly available</a:t>
            </a:r>
          </a:p>
          <a:p>
            <a:pPr marL="457200" indent="-457200">
              <a:spcBef>
                <a:spcPts val="1800"/>
              </a:spcBef>
              <a:buFont typeface="+mj-lt"/>
              <a:buAutoNum type="arabicPeriod"/>
            </a:pPr>
            <a:r>
              <a:rPr lang="en-US" sz="2400" dirty="0"/>
              <a:t>Monitoring</a:t>
            </a:r>
          </a:p>
          <a:p>
            <a:pPr marL="457200" indent="-457200">
              <a:spcBef>
                <a:spcPts val="1800"/>
              </a:spcBef>
              <a:buFont typeface="+mj-lt"/>
              <a:buAutoNum type="arabicPeriod"/>
            </a:pPr>
            <a:endParaRPr lang="en-US" sz="2400" dirty="0"/>
          </a:p>
          <a:p>
            <a:pPr marL="457200" indent="-457200">
              <a:spcBef>
                <a:spcPts val="1800"/>
              </a:spcBef>
              <a:buFont typeface="+mj-lt"/>
              <a:buAutoNum type="arabicPeriod"/>
            </a:pPr>
            <a:endParaRPr lang="en-US" sz="3200" dirty="0"/>
          </a:p>
        </p:txBody>
      </p:sp>
      <p:sp>
        <p:nvSpPr>
          <p:cNvPr id="4" name="Slide Number Placeholder 3">
            <a:extLst>
              <a:ext uri="{FF2B5EF4-FFF2-40B4-BE49-F238E27FC236}">
                <a16:creationId xmlns:a16="http://schemas.microsoft.com/office/drawing/2014/main" id="{8531DE74-D51B-7640-8FBF-217171D36887}"/>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15</a:t>
            </a:fld>
            <a:endParaRPr lang="en-US" dirty="0"/>
          </a:p>
        </p:txBody>
      </p:sp>
      <p:sp>
        <p:nvSpPr>
          <p:cNvPr id="5" name="Footer Placeholder 4">
            <a:extLst>
              <a:ext uri="{FF2B5EF4-FFF2-40B4-BE49-F238E27FC236}">
                <a16:creationId xmlns:a16="http://schemas.microsoft.com/office/drawing/2014/main" id="{9DC07E9E-87E8-AC45-88A9-10964D5E2E7F}"/>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pic>
        <p:nvPicPr>
          <p:cNvPr id="6" name="Picture 5">
            <a:extLst>
              <a:ext uri="{FF2B5EF4-FFF2-40B4-BE49-F238E27FC236}">
                <a16:creationId xmlns:a16="http://schemas.microsoft.com/office/drawing/2014/main" id="{4010279C-A8BA-804E-945B-99C98692E5EE}"/>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845010" y="1645921"/>
            <a:ext cx="3584990" cy="4570474"/>
          </a:xfrm>
          <a:prstGeom prst="rect">
            <a:avLst/>
          </a:prstGeom>
        </p:spPr>
      </p:pic>
    </p:spTree>
    <p:custDataLst>
      <p:tags r:id="rId1"/>
    </p:custDataLst>
    <p:extLst>
      <p:ext uri="{BB962C8B-B14F-4D97-AF65-F5344CB8AC3E}">
        <p14:creationId xmlns:p14="http://schemas.microsoft.com/office/powerpoint/2010/main" val="2819579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9168351" cy="779463"/>
          </a:xfrm>
        </p:spPr>
        <p:txBody>
          <a:bodyPr>
            <a:noAutofit/>
          </a:bodyPr>
          <a:lstStyle/>
          <a:p>
            <a:r>
              <a:rPr lang="en-US" sz="3600" dirty="0"/>
              <a:t>Module 10: Automating Your Architecture</a:t>
            </a:r>
          </a:p>
        </p:txBody>
      </p:sp>
      <p:sp>
        <p:nvSpPr>
          <p:cNvPr id="7" name="Content Placeholder 6">
            <a:extLst>
              <a:ext uri="{FF2B5EF4-FFF2-40B4-BE49-F238E27FC236}">
                <a16:creationId xmlns:a16="http://schemas.microsoft.com/office/drawing/2014/main" id="{B0EA312E-52B7-D044-AAFC-EDA3855540B3}"/>
              </a:ext>
            </a:extLst>
          </p:cNvPr>
          <p:cNvSpPr>
            <a:spLocks noGrp="1"/>
          </p:cNvSpPr>
          <p:nvPr>
            <p:ph idx="1"/>
          </p:nvPr>
        </p:nvSpPr>
        <p:spPr/>
        <p:txBody>
          <a:bodyPr/>
          <a:lstStyle/>
          <a:p>
            <a:pPr marL="0" indent="0">
              <a:buNone/>
            </a:pPr>
            <a:r>
              <a:rPr lang="en-US" sz="3200" dirty="0"/>
              <a:t>Module sections:</a:t>
            </a:r>
          </a:p>
          <a:p>
            <a:pPr marL="457200" indent="-457200">
              <a:spcBef>
                <a:spcPts val="1800"/>
              </a:spcBef>
              <a:buFont typeface="+mj-lt"/>
              <a:buAutoNum type="arabicPeriod"/>
            </a:pPr>
            <a:r>
              <a:rPr lang="en-US" sz="2400" dirty="0"/>
              <a:t>Architectural need</a:t>
            </a:r>
          </a:p>
          <a:p>
            <a:pPr marL="457200" indent="-457200">
              <a:spcBef>
                <a:spcPts val="1800"/>
              </a:spcBef>
              <a:buFont typeface="+mj-lt"/>
              <a:buAutoNum type="arabicPeriod"/>
            </a:pPr>
            <a:r>
              <a:rPr lang="en-US" sz="2400" dirty="0"/>
              <a:t>Reasons to automate</a:t>
            </a:r>
          </a:p>
          <a:p>
            <a:pPr marL="457200" indent="-457200">
              <a:spcBef>
                <a:spcPts val="1800"/>
              </a:spcBef>
              <a:buFont typeface="+mj-lt"/>
              <a:buAutoNum type="arabicPeriod"/>
            </a:pPr>
            <a:r>
              <a:rPr lang="en-US" sz="2400" dirty="0"/>
              <a:t>Automating your infrastructure</a:t>
            </a:r>
          </a:p>
          <a:p>
            <a:pPr marL="457200" indent="-457200">
              <a:spcBef>
                <a:spcPts val="1800"/>
              </a:spcBef>
              <a:buFont typeface="+mj-lt"/>
              <a:buAutoNum type="arabicPeriod"/>
            </a:pPr>
            <a:r>
              <a:rPr lang="en-US" sz="2400" dirty="0"/>
              <a:t>Automating deployments</a:t>
            </a:r>
          </a:p>
          <a:p>
            <a:pPr marL="457200" indent="-457200">
              <a:spcBef>
                <a:spcPts val="1800"/>
              </a:spcBef>
              <a:buFont typeface="+mj-lt"/>
              <a:buAutoNum type="arabicPeriod"/>
            </a:pPr>
            <a:r>
              <a:rPr lang="en-US" sz="2400" dirty="0"/>
              <a:t>AWS Elastic Beanstalk</a:t>
            </a:r>
            <a:endParaRPr lang="en-US" sz="3200" dirty="0"/>
          </a:p>
        </p:txBody>
      </p:sp>
      <p:sp>
        <p:nvSpPr>
          <p:cNvPr id="4" name="Slide Number Placeholder 3">
            <a:extLst>
              <a:ext uri="{FF2B5EF4-FFF2-40B4-BE49-F238E27FC236}">
                <a16:creationId xmlns:a16="http://schemas.microsoft.com/office/drawing/2014/main" id="{8531DE74-D51B-7640-8FBF-217171D36887}"/>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16</a:t>
            </a:fld>
            <a:endParaRPr lang="en-US" dirty="0"/>
          </a:p>
        </p:txBody>
      </p:sp>
      <p:sp>
        <p:nvSpPr>
          <p:cNvPr id="5" name="Footer Placeholder 4">
            <a:extLst>
              <a:ext uri="{FF2B5EF4-FFF2-40B4-BE49-F238E27FC236}">
                <a16:creationId xmlns:a16="http://schemas.microsoft.com/office/drawing/2014/main" id="{9DC07E9E-87E8-AC45-88A9-10964D5E2E7F}"/>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pic>
        <p:nvPicPr>
          <p:cNvPr id="6" name="Picture 5">
            <a:extLst>
              <a:ext uri="{FF2B5EF4-FFF2-40B4-BE49-F238E27FC236}">
                <a16:creationId xmlns:a16="http://schemas.microsoft.com/office/drawing/2014/main" id="{837221D1-F122-3B43-AC39-2956BC39A624}"/>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352947" y="1645920"/>
            <a:ext cx="3038953" cy="4556574"/>
          </a:xfrm>
          <a:prstGeom prst="rect">
            <a:avLst/>
          </a:prstGeom>
        </p:spPr>
      </p:pic>
    </p:spTree>
    <p:custDataLst>
      <p:tags r:id="rId1"/>
    </p:custDataLst>
    <p:extLst>
      <p:ext uri="{BB962C8B-B14F-4D97-AF65-F5344CB8AC3E}">
        <p14:creationId xmlns:p14="http://schemas.microsoft.com/office/powerpoint/2010/main" val="1490814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8905461" cy="779463"/>
          </a:xfrm>
        </p:spPr>
        <p:txBody>
          <a:bodyPr>
            <a:noAutofit/>
          </a:bodyPr>
          <a:lstStyle/>
          <a:p>
            <a:r>
              <a:rPr lang="en-US" dirty="0"/>
              <a:t>Module 11: Caching Content</a:t>
            </a:r>
          </a:p>
        </p:txBody>
      </p:sp>
      <p:sp>
        <p:nvSpPr>
          <p:cNvPr id="7" name="Content Placeholder 6">
            <a:extLst>
              <a:ext uri="{FF2B5EF4-FFF2-40B4-BE49-F238E27FC236}">
                <a16:creationId xmlns:a16="http://schemas.microsoft.com/office/drawing/2014/main" id="{B0EA312E-52B7-D044-AAFC-EDA3855540B3}"/>
              </a:ext>
            </a:extLst>
          </p:cNvPr>
          <p:cNvSpPr>
            <a:spLocks noGrp="1"/>
          </p:cNvSpPr>
          <p:nvPr>
            <p:ph idx="1"/>
          </p:nvPr>
        </p:nvSpPr>
        <p:spPr/>
        <p:txBody>
          <a:bodyPr/>
          <a:lstStyle/>
          <a:p>
            <a:pPr marL="0" indent="0">
              <a:buNone/>
            </a:pPr>
            <a:r>
              <a:rPr lang="en-US" sz="3200" dirty="0"/>
              <a:t>Module sections:</a:t>
            </a:r>
          </a:p>
          <a:p>
            <a:pPr marL="457200" indent="-457200">
              <a:spcBef>
                <a:spcPts val="1800"/>
              </a:spcBef>
              <a:buFont typeface="+mj-lt"/>
              <a:buAutoNum type="arabicPeriod"/>
            </a:pPr>
            <a:r>
              <a:rPr lang="en-US" sz="2400" dirty="0"/>
              <a:t>Architectural need</a:t>
            </a:r>
          </a:p>
          <a:p>
            <a:pPr marL="457200" indent="-457200">
              <a:spcBef>
                <a:spcPts val="1800"/>
              </a:spcBef>
              <a:buFont typeface="+mj-lt"/>
              <a:buAutoNum type="arabicPeriod"/>
            </a:pPr>
            <a:r>
              <a:rPr lang="en-US" sz="2400" dirty="0"/>
              <a:t>Overview of caching</a:t>
            </a:r>
          </a:p>
          <a:p>
            <a:pPr marL="457200" indent="-457200">
              <a:spcBef>
                <a:spcPts val="1800"/>
              </a:spcBef>
              <a:buFont typeface="+mj-lt"/>
              <a:buAutoNum type="arabicPeriod"/>
            </a:pPr>
            <a:r>
              <a:rPr lang="en-US" sz="2400" dirty="0"/>
              <a:t>Edge caching</a:t>
            </a:r>
          </a:p>
          <a:p>
            <a:pPr marL="457200" indent="-457200">
              <a:spcBef>
                <a:spcPts val="1800"/>
              </a:spcBef>
              <a:buFont typeface="+mj-lt"/>
              <a:buAutoNum type="arabicPeriod"/>
            </a:pPr>
            <a:r>
              <a:rPr lang="en-US" sz="2400" dirty="0"/>
              <a:t>Caching web sessions</a:t>
            </a:r>
          </a:p>
          <a:p>
            <a:pPr marL="457200" indent="-457200">
              <a:spcBef>
                <a:spcPts val="1800"/>
              </a:spcBef>
              <a:buFont typeface="+mj-lt"/>
              <a:buAutoNum type="arabicPeriod"/>
            </a:pPr>
            <a:r>
              <a:rPr lang="en-US" sz="2400" dirty="0"/>
              <a:t>Caching databases</a:t>
            </a:r>
          </a:p>
          <a:p>
            <a:pPr marL="0" indent="0">
              <a:buNone/>
            </a:pPr>
            <a:endParaRPr lang="en-US" sz="3200" dirty="0"/>
          </a:p>
        </p:txBody>
      </p:sp>
      <p:sp>
        <p:nvSpPr>
          <p:cNvPr id="4" name="Slide Number Placeholder 3">
            <a:extLst>
              <a:ext uri="{FF2B5EF4-FFF2-40B4-BE49-F238E27FC236}">
                <a16:creationId xmlns:a16="http://schemas.microsoft.com/office/drawing/2014/main" id="{8531DE74-D51B-7640-8FBF-217171D36887}"/>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17</a:t>
            </a:fld>
            <a:endParaRPr lang="en-US" dirty="0"/>
          </a:p>
        </p:txBody>
      </p:sp>
      <p:sp>
        <p:nvSpPr>
          <p:cNvPr id="5" name="Footer Placeholder 4">
            <a:extLst>
              <a:ext uri="{FF2B5EF4-FFF2-40B4-BE49-F238E27FC236}">
                <a16:creationId xmlns:a16="http://schemas.microsoft.com/office/drawing/2014/main" id="{9DC07E9E-87E8-AC45-88A9-10964D5E2E7F}"/>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pic>
        <p:nvPicPr>
          <p:cNvPr id="6" name="Picture 5">
            <a:extLst>
              <a:ext uri="{FF2B5EF4-FFF2-40B4-BE49-F238E27FC236}">
                <a16:creationId xmlns:a16="http://schemas.microsoft.com/office/drawing/2014/main" id="{729DCEEC-F693-D141-87C8-B45F718FC3D9}"/>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677151" y="1645920"/>
            <a:ext cx="3756660" cy="4695825"/>
          </a:xfrm>
          <a:prstGeom prst="rect">
            <a:avLst/>
          </a:prstGeom>
          <a:effectLst>
            <a:softEdge rad="63500"/>
          </a:effectLst>
        </p:spPr>
      </p:pic>
    </p:spTree>
    <p:custDataLst>
      <p:tags r:id="rId1"/>
    </p:custDataLst>
    <p:extLst>
      <p:ext uri="{BB962C8B-B14F-4D97-AF65-F5344CB8AC3E}">
        <p14:creationId xmlns:p14="http://schemas.microsoft.com/office/powerpoint/2010/main" val="1204026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684" y="263527"/>
            <a:ext cx="9584334" cy="779463"/>
          </a:xfrm>
        </p:spPr>
        <p:txBody>
          <a:bodyPr>
            <a:noAutofit/>
          </a:bodyPr>
          <a:lstStyle/>
          <a:p>
            <a:r>
              <a:rPr lang="en-US" sz="3600" dirty="0"/>
              <a:t>Module 12: Building Decoupled Architectures</a:t>
            </a:r>
          </a:p>
        </p:txBody>
      </p:sp>
      <p:sp>
        <p:nvSpPr>
          <p:cNvPr id="7" name="Content Placeholder 6">
            <a:extLst>
              <a:ext uri="{FF2B5EF4-FFF2-40B4-BE49-F238E27FC236}">
                <a16:creationId xmlns:a16="http://schemas.microsoft.com/office/drawing/2014/main" id="{B0EA312E-52B7-D044-AAFC-EDA3855540B3}"/>
              </a:ext>
            </a:extLst>
          </p:cNvPr>
          <p:cNvSpPr>
            <a:spLocks noGrp="1"/>
          </p:cNvSpPr>
          <p:nvPr>
            <p:ph idx="1"/>
          </p:nvPr>
        </p:nvSpPr>
        <p:spPr>
          <a:xfrm>
            <a:off x="419100" y="1528175"/>
            <a:ext cx="6868391" cy="4648788"/>
          </a:xfrm>
        </p:spPr>
        <p:txBody>
          <a:bodyPr/>
          <a:lstStyle/>
          <a:p>
            <a:pPr marL="0" indent="0">
              <a:buNone/>
            </a:pPr>
            <a:r>
              <a:rPr lang="en-US" sz="3200" dirty="0"/>
              <a:t>Module sections:</a:t>
            </a:r>
          </a:p>
          <a:p>
            <a:pPr marL="457200" indent="-457200">
              <a:spcBef>
                <a:spcPts val="1800"/>
              </a:spcBef>
              <a:buFont typeface="+mj-lt"/>
              <a:buAutoNum type="arabicPeriod"/>
            </a:pPr>
            <a:r>
              <a:rPr lang="en-US" sz="2400" dirty="0"/>
              <a:t>Architectural need</a:t>
            </a:r>
          </a:p>
          <a:p>
            <a:pPr marL="457200" indent="-457200">
              <a:spcBef>
                <a:spcPts val="1800"/>
              </a:spcBef>
              <a:buFont typeface="+mj-lt"/>
              <a:buAutoNum type="arabicPeriod"/>
            </a:pPr>
            <a:r>
              <a:rPr lang="en-US" sz="2400" dirty="0"/>
              <a:t>Decoupling your architecture</a:t>
            </a:r>
          </a:p>
          <a:p>
            <a:pPr marL="457200" indent="-457200">
              <a:spcBef>
                <a:spcPts val="1800"/>
              </a:spcBef>
              <a:buFont typeface="+mj-lt"/>
              <a:buAutoNum type="arabicPeriod"/>
            </a:pPr>
            <a:r>
              <a:rPr lang="en-US" sz="2400" dirty="0"/>
              <a:t>Decoupling with Amazon Simple Queue Service (Amazon SQS)</a:t>
            </a:r>
          </a:p>
          <a:p>
            <a:pPr marL="457200" indent="-457200">
              <a:spcBef>
                <a:spcPts val="1800"/>
              </a:spcBef>
              <a:buFont typeface="+mj-lt"/>
              <a:buAutoNum type="arabicPeriod"/>
            </a:pPr>
            <a:r>
              <a:rPr lang="en-US" sz="2400" dirty="0"/>
              <a:t>Decoupling with Amazon Simple Notification Service (Amazon SNS)</a:t>
            </a:r>
          </a:p>
          <a:p>
            <a:pPr marL="457200" indent="-457200">
              <a:spcBef>
                <a:spcPts val="1800"/>
              </a:spcBef>
              <a:buFont typeface="+mj-lt"/>
              <a:buAutoNum type="arabicPeriod"/>
            </a:pPr>
            <a:r>
              <a:rPr lang="en-US" sz="2400" dirty="0"/>
              <a:t>Sending messages between cloud applications and on-premises with Amazon MQ</a:t>
            </a:r>
            <a:endParaRPr lang="en-US" dirty="0"/>
          </a:p>
        </p:txBody>
      </p:sp>
      <p:sp>
        <p:nvSpPr>
          <p:cNvPr id="4" name="Slide Number Placeholder 3">
            <a:extLst>
              <a:ext uri="{FF2B5EF4-FFF2-40B4-BE49-F238E27FC236}">
                <a16:creationId xmlns:a16="http://schemas.microsoft.com/office/drawing/2014/main" id="{8531DE74-D51B-7640-8FBF-217171D36887}"/>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18</a:t>
            </a:fld>
            <a:endParaRPr lang="en-US" dirty="0"/>
          </a:p>
        </p:txBody>
      </p:sp>
      <p:sp>
        <p:nvSpPr>
          <p:cNvPr id="5" name="Footer Placeholder 4">
            <a:extLst>
              <a:ext uri="{FF2B5EF4-FFF2-40B4-BE49-F238E27FC236}">
                <a16:creationId xmlns:a16="http://schemas.microsoft.com/office/drawing/2014/main" id="{9DC07E9E-87E8-AC45-88A9-10964D5E2E7F}"/>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pic>
        <p:nvPicPr>
          <p:cNvPr id="6" name="Picture 5">
            <a:extLst>
              <a:ext uri="{FF2B5EF4-FFF2-40B4-BE49-F238E27FC236}">
                <a16:creationId xmlns:a16="http://schemas.microsoft.com/office/drawing/2014/main" id="{03CDA300-940B-6448-9273-8B836E2013A0}"/>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227945" y="1642379"/>
            <a:ext cx="3125855" cy="4686396"/>
          </a:xfrm>
          <a:prstGeom prst="rect">
            <a:avLst/>
          </a:prstGeom>
          <a:effectLst>
            <a:softEdge rad="38100"/>
          </a:effectLst>
        </p:spPr>
      </p:pic>
    </p:spTree>
    <p:custDataLst>
      <p:tags r:id="rId1"/>
    </p:custDataLst>
    <p:extLst>
      <p:ext uri="{BB962C8B-B14F-4D97-AF65-F5344CB8AC3E}">
        <p14:creationId xmlns:p14="http://schemas.microsoft.com/office/powerpoint/2010/main" val="1963277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8905461" cy="779463"/>
          </a:xfrm>
        </p:spPr>
        <p:txBody>
          <a:bodyPr>
            <a:noAutofit/>
          </a:bodyPr>
          <a:lstStyle/>
          <a:p>
            <a:r>
              <a:rPr lang="en-US" sz="3600" dirty="0"/>
              <a:t>Module 13: Building Microservices and Serverless Architectures</a:t>
            </a:r>
          </a:p>
        </p:txBody>
      </p:sp>
      <p:sp>
        <p:nvSpPr>
          <p:cNvPr id="7" name="Content Placeholder 6">
            <a:extLst>
              <a:ext uri="{FF2B5EF4-FFF2-40B4-BE49-F238E27FC236}">
                <a16:creationId xmlns:a16="http://schemas.microsoft.com/office/drawing/2014/main" id="{B0EA312E-52B7-D044-AAFC-EDA3855540B3}"/>
              </a:ext>
            </a:extLst>
          </p:cNvPr>
          <p:cNvSpPr>
            <a:spLocks noGrp="1"/>
          </p:cNvSpPr>
          <p:nvPr>
            <p:ph idx="1"/>
          </p:nvPr>
        </p:nvSpPr>
        <p:spPr>
          <a:xfrm>
            <a:off x="419100" y="1528175"/>
            <a:ext cx="8439150" cy="4648788"/>
          </a:xfrm>
        </p:spPr>
        <p:txBody>
          <a:bodyPr/>
          <a:lstStyle/>
          <a:p>
            <a:pPr marL="0" indent="0">
              <a:spcBef>
                <a:spcPts val="1800"/>
              </a:spcBef>
              <a:buNone/>
            </a:pPr>
            <a:r>
              <a:rPr lang="en-US" dirty="0"/>
              <a:t>Module sections:</a:t>
            </a:r>
          </a:p>
          <a:p>
            <a:pPr marL="457200" indent="-457200">
              <a:spcBef>
                <a:spcPts val="1800"/>
              </a:spcBef>
              <a:buFont typeface="+mj-lt"/>
              <a:buAutoNum type="arabicPeriod"/>
            </a:pPr>
            <a:r>
              <a:rPr lang="en-US" sz="2000" dirty="0"/>
              <a:t>Architectural need</a:t>
            </a:r>
          </a:p>
          <a:p>
            <a:pPr marL="457200" indent="-457200">
              <a:spcBef>
                <a:spcPts val="1800"/>
              </a:spcBef>
              <a:buFont typeface="+mj-lt"/>
              <a:buAutoNum type="arabicPeriod"/>
            </a:pPr>
            <a:r>
              <a:rPr lang="en-US" sz="2000" dirty="0"/>
              <a:t>Introducing microservices</a:t>
            </a:r>
          </a:p>
          <a:p>
            <a:pPr marL="457200" indent="-457200">
              <a:spcBef>
                <a:spcPts val="1800"/>
              </a:spcBef>
              <a:buFont typeface="+mj-lt"/>
              <a:buAutoNum type="arabicPeriod"/>
            </a:pPr>
            <a:r>
              <a:rPr lang="en-US" sz="2000" dirty="0"/>
              <a:t>Building microservice applications with </a:t>
            </a:r>
            <a:br>
              <a:rPr lang="en-US" sz="2000" dirty="0"/>
            </a:br>
            <a:r>
              <a:rPr lang="en-US" sz="2000" dirty="0"/>
              <a:t>AWS container services</a:t>
            </a:r>
          </a:p>
          <a:p>
            <a:pPr marL="457200" indent="-457200">
              <a:spcBef>
                <a:spcPts val="1800"/>
              </a:spcBef>
              <a:buFont typeface="+mj-lt"/>
              <a:buAutoNum type="arabicPeriod"/>
            </a:pPr>
            <a:r>
              <a:rPr lang="en-US" sz="2000" dirty="0"/>
              <a:t>Introducing serverless architectures</a:t>
            </a:r>
          </a:p>
          <a:p>
            <a:pPr marL="457200" indent="-457200">
              <a:spcBef>
                <a:spcPts val="1800"/>
              </a:spcBef>
              <a:buFont typeface="+mj-lt"/>
              <a:buAutoNum type="arabicPeriod"/>
            </a:pPr>
            <a:r>
              <a:rPr lang="en-US" sz="2000" dirty="0"/>
              <a:t>Building serverless architectures with </a:t>
            </a:r>
            <a:br>
              <a:rPr lang="en-US" sz="2000" dirty="0"/>
            </a:br>
            <a:r>
              <a:rPr lang="en-US" sz="2000" dirty="0"/>
              <a:t>AWS Lambda</a:t>
            </a:r>
          </a:p>
          <a:p>
            <a:pPr marL="457200" indent="-457200">
              <a:spcBef>
                <a:spcPts val="1800"/>
              </a:spcBef>
              <a:buFont typeface="+mj-lt"/>
              <a:buAutoNum type="arabicPeriod"/>
            </a:pPr>
            <a:r>
              <a:rPr lang="en-US" sz="2000" dirty="0"/>
              <a:t>Extending serverless architectures with Amazon API Gateway</a:t>
            </a:r>
          </a:p>
          <a:p>
            <a:pPr marL="457200" indent="-457200">
              <a:spcBef>
                <a:spcPts val="1800"/>
              </a:spcBef>
              <a:buFont typeface="+mj-lt"/>
              <a:buAutoNum type="arabicPeriod"/>
            </a:pPr>
            <a:r>
              <a:rPr lang="en-US" sz="2000" dirty="0"/>
              <a:t>Orchestrating microservices with AWS Step Functions</a:t>
            </a:r>
          </a:p>
        </p:txBody>
      </p:sp>
      <p:sp>
        <p:nvSpPr>
          <p:cNvPr id="4" name="Slide Number Placeholder 3">
            <a:extLst>
              <a:ext uri="{FF2B5EF4-FFF2-40B4-BE49-F238E27FC236}">
                <a16:creationId xmlns:a16="http://schemas.microsoft.com/office/drawing/2014/main" id="{8531DE74-D51B-7640-8FBF-217171D36887}"/>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19</a:t>
            </a:fld>
            <a:endParaRPr lang="en-US" dirty="0"/>
          </a:p>
        </p:txBody>
      </p:sp>
      <p:sp>
        <p:nvSpPr>
          <p:cNvPr id="5" name="Footer Placeholder 4">
            <a:extLst>
              <a:ext uri="{FF2B5EF4-FFF2-40B4-BE49-F238E27FC236}">
                <a16:creationId xmlns:a16="http://schemas.microsoft.com/office/drawing/2014/main" id="{9DC07E9E-87E8-AC45-88A9-10964D5E2E7F}"/>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pic>
        <p:nvPicPr>
          <p:cNvPr id="6" name="Picture 5">
            <a:extLst>
              <a:ext uri="{FF2B5EF4-FFF2-40B4-BE49-F238E27FC236}">
                <a16:creationId xmlns:a16="http://schemas.microsoft.com/office/drawing/2014/main" id="{C4A28183-FF7D-A343-AA5A-68648BF858E6}"/>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907810" y="1645920"/>
            <a:ext cx="4503140" cy="3005078"/>
          </a:xfrm>
          <a:prstGeom prst="rect">
            <a:avLst/>
          </a:prstGeom>
          <a:ln>
            <a:solidFill>
              <a:schemeClr val="bg1">
                <a:lumMod val="50000"/>
              </a:schemeClr>
            </a:solidFill>
          </a:ln>
          <a:effectLst>
            <a:softEdge rad="0"/>
          </a:effectLst>
        </p:spPr>
      </p:pic>
    </p:spTree>
    <p:custDataLst>
      <p:tags r:id="rId1"/>
    </p:custDataLst>
    <p:extLst>
      <p:ext uri="{BB962C8B-B14F-4D97-AF65-F5344CB8AC3E}">
        <p14:creationId xmlns:p14="http://schemas.microsoft.com/office/powerpoint/2010/main" val="2892482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overview</a:t>
            </a:r>
          </a:p>
        </p:txBody>
      </p:sp>
      <p:sp>
        <p:nvSpPr>
          <p:cNvPr id="5" name="Content Placeholder 4"/>
          <p:cNvSpPr>
            <a:spLocks noGrp="1"/>
          </p:cNvSpPr>
          <p:nvPr>
            <p:ph idx="1"/>
          </p:nvPr>
        </p:nvSpPr>
        <p:spPr>
          <a:xfrm>
            <a:off x="419099" y="1528175"/>
            <a:ext cx="6417129" cy="4648788"/>
          </a:xfrm>
        </p:spPr>
        <p:txBody>
          <a:bodyPr/>
          <a:lstStyle/>
          <a:p>
            <a:pPr marL="0" indent="0">
              <a:buNone/>
            </a:pPr>
            <a:r>
              <a:rPr lang="en-US" dirty="0">
                <a:latin typeface="Amazon Ember" panose="02000000000000000000" pitchFamily="2" charset="0"/>
                <a:ea typeface="Amazon Ember" panose="02000000000000000000" pitchFamily="2" charset="0"/>
              </a:rPr>
              <a:t>Sections</a:t>
            </a:r>
          </a:p>
          <a:p>
            <a:pPr marL="514350" indent="-514350">
              <a:buFont typeface="+mj-lt"/>
              <a:buAutoNum type="arabicPeriod"/>
            </a:pPr>
            <a:r>
              <a:rPr lang="en-US" dirty="0"/>
              <a:t>Course objectives and overview</a:t>
            </a:r>
          </a:p>
          <a:p>
            <a:pPr marL="514350" indent="-514350">
              <a:buFont typeface="+mj-lt"/>
              <a:buAutoNum type="arabicPeriod"/>
            </a:pPr>
            <a:r>
              <a:rPr lang="en-US" dirty="0"/>
              <a:t>Café business case introduction</a:t>
            </a:r>
          </a:p>
          <a:p>
            <a:pPr marL="514350" indent="-514350">
              <a:buFont typeface="+mj-lt"/>
              <a:buAutoNum type="arabicPeriod"/>
            </a:pPr>
            <a:r>
              <a:rPr lang="en-US" dirty="0"/>
              <a:t>Roles in cloud computing</a:t>
            </a:r>
          </a:p>
          <a:p>
            <a:endParaRPr lang="en-US" dirty="0"/>
          </a:p>
          <a:p>
            <a:endParaRPr lang="en-US" dirty="0"/>
          </a:p>
        </p:txBody>
      </p:sp>
      <p:sp>
        <p:nvSpPr>
          <p:cNvPr id="3" name="Footer Placeholder 2">
            <a:extLst>
              <a:ext uri="{FF2B5EF4-FFF2-40B4-BE49-F238E27FC236}">
                <a16:creationId xmlns:a16="http://schemas.microsoft.com/office/drawing/2014/main" id="{F6690F49-6F57-5C4A-9532-E7CF0D78A8D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C17933E2-EE90-C246-AEFF-135CA8848EB0}"/>
              </a:ext>
            </a:extLst>
          </p:cNvPr>
          <p:cNvSpPr>
            <a:spLocks noGrp="1"/>
          </p:cNvSpPr>
          <p:nvPr>
            <p:ph type="sldNum" sz="quarter" idx="12"/>
          </p:nvPr>
        </p:nvSpPr>
        <p:spPr/>
        <p:txBody>
          <a:bodyPr/>
          <a:lstStyle/>
          <a:p>
            <a:fld id="{B6A95138-A96E-2F42-A959-2EFD44FE4AB7}" type="slidenum">
              <a:rPr lang="en-US" smtClean="0"/>
              <a:pPr/>
              <a:t>2</a:t>
            </a:fld>
            <a:endParaRPr lang="en-US" dirty="0"/>
          </a:p>
        </p:txBody>
      </p:sp>
    </p:spTree>
    <p:custDataLst>
      <p:tags r:id="rId1"/>
    </p:custDataLst>
    <p:extLst>
      <p:ext uri="{BB962C8B-B14F-4D97-AF65-F5344CB8AC3E}">
        <p14:creationId xmlns:p14="http://schemas.microsoft.com/office/powerpoint/2010/main" val="1745004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8905461" cy="779463"/>
          </a:xfrm>
        </p:spPr>
        <p:txBody>
          <a:bodyPr>
            <a:noAutofit/>
          </a:bodyPr>
          <a:lstStyle/>
          <a:p>
            <a:r>
              <a:rPr lang="en-US" dirty="0"/>
              <a:t>Module 14: Planning for Disaster</a:t>
            </a:r>
          </a:p>
        </p:txBody>
      </p:sp>
      <p:sp>
        <p:nvSpPr>
          <p:cNvPr id="7" name="Content Placeholder 6">
            <a:extLst>
              <a:ext uri="{FF2B5EF4-FFF2-40B4-BE49-F238E27FC236}">
                <a16:creationId xmlns:a16="http://schemas.microsoft.com/office/drawing/2014/main" id="{B0EA312E-52B7-D044-AAFC-EDA3855540B3}"/>
              </a:ext>
            </a:extLst>
          </p:cNvPr>
          <p:cNvSpPr>
            <a:spLocks noGrp="1"/>
          </p:cNvSpPr>
          <p:nvPr>
            <p:ph idx="1"/>
          </p:nvPr>
        </p:nvSpPr>
        <p:spPr/>
        <p:txBody>
          <a:bodyPr/>
          <a:lstStyle/>
          <a:p>
            <a:pPr marL="0" indent="0">
              <a:buNone/>
            </a:pPr>
            <a:r>
              <a:rPr lang="en-US" sz="3200" dirty="0"/>
              <a:t>Module sections:</a:t>
            </a:r>
          </a:p>
          <a:p>
            <a:pPr marL="457200" indent="-457200">
              <a:spcBef>
                <a:spcPts val="1800"/>
              </a:spcBef>
              <a:buFont typeface="+mj-lt"/>
              <a:buAutoNum type="arabicPeriod"/>
            </a:pPr>
            <a:r>
              <a:rPr lang="en-US" sz="2400" dirty="0"/>
              <a:t>Architectural need</a:t>
            </a:r>
          </a:p>
          <a:p>
            <a:pPr marL="457200" indent="-457200">
              <a:spcBef>
                <a:spcPts val="1800"/>
              </a:spcBef>
              <a:buFont typeface="+mj-lt"/>
              <a:buAutoNum type="arabicPeriod"/>
            </a:pPr>
            <a:r>
              <a:rPr lang="en-US" sz="2400" dirty="0"/>
              <a:t>Disaster planning strategies</a:t>
            </a:r>
          </a:p>
          <a:p>
            <a:pPr marL="457200" indent="-457200">
              <a:spcBef>
                <a:spcPts val="1800"/>
              </a:spcBef>
              <a:buFont typeface="+mj-lt"/>
              <a:buAutoNum type="arabicPeriod"/>
            </a:pPr>
            <a:r>
              <a:rPr lang="en-US" sz="2400" dirty="0"/>
              <a:t>Disaster recovery patterns</a:t>
            </a:r>
            <a:endParaRPr lang="en-US" sz="3200" dirty="0"/>
          </a:p>
        </p:txBody>
      </p:sp>
      <p:sp>
        <p:nvSpPr>
          <p:cNvPr id="4" name="Slide Number Placeholder 3">
            <a:extLst>
              <a:ext uri="{FF2B5EF4-FFF2-40B4-BE49-F238E27FC236}">
                <a16:creationId xmlns:a16="http://schemas.microsoft.com/office/drawing/2014/main" id="{8531DE74-D51B-7640-8FBF-217171D36887}"/>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20</a:t>
            </a:fld>
            <a:endParaRPr lang="en-US" dirty="0"/>
          </a:p>
        </p:txBody>
      </p:sp>
      <p:sp>
        <p:nvSpPr>
          <p:cNvPr id="5" name="Footer Placeholder 4">
            <a:extLst>
              <a:ext uri="{FF2B5EF4-FFF2-40B4-BE49-F238E27FC236}">
                <a16:creationId xmlns:a16="http://schemas.microsoft.com/office/drawing/2014/main" id="{9DC07E9E-87E8-AC45-88A9-10964D5E2E7F}"/>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pic>
        <p:nvPicPr>
          <p:cNvPr id="6" name="Picture 5">
            <a:extLst>
              <a:ext uri="{FF2B5EF4-FFF2-40B4-BE49-F238E27FC236}">
                <a16:creationId xmlns:a16="http://schemas.microsoft.com/office/drawing/2014/main" id="{605DBD77-6BF5-4C47-B6F4-20593D689BFC}"/>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305550" y="1645920"/>
            <a:ext cx="5143500" cy="3429000"/>
          </a:xfrm>
          <a:prstGeom prst="rect">
            <a:avLst/>
          </a:prstGeom>
          <a:ln>
            <a:solidFill>
              <a:schemeClr val="bg1">
                <a:lumMod val="50000"/>
              </a:schemeClr>
            </a:solidFill>
          </a:ln>
        </p:spPr>
      </p:pic>
    </p:spTree>
    <p:custDataLst>
      <p:tags r:id="rId1"/>
    </p:custDataLst>
    <p:extLst>
      <p:ext uri="{BB962C8B-B14F-4D97-AF65-F5344CB8AC3E}">
        <p14:creationId xmlns:p14="http://schemas.microsoft.com/office/powerpoint/2010/main" val="26052989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8905461" cy="779463"/>
          </a:xfrm>
        </p:spPr>
        <p:txBody>
          <a:bodyPr>
            <a:noAutofit/>
          </a:bodyPr>
          <a:lstStyle/>
          <a:p>
            <a:r>
              <a:rPr lang="en-US" dirty="0"/>
              <a:t>Module 15: Bridging to Certification</a:t>
            </a:r>
          </a:p>
        </p:txBody>
      </p:sp>
      <p:sp>
        <p:nvSpPr>
          <p:cNvPr id="7" name="Content Placeholder 6">
            <a:extLst>
              <a:ext uri="{FF2B5EF4-FFF2-40B4-BE49-F238E27FC236}">
                <a16:creationId xmlns:a16="http://schemas.microsoft.com/office/drawing/2014/main" id="{B0EA312E-52B7-D044-AAFC-EDA3855540B3}"/>
              </a:ext>
            </a:extLst>
          </p:cNvPr>
          <p:cNvSpPr>
            <a:spLocks noGrp="1"/>
          </p:cNvSpPr>
          <p:nvPr>
            <p:ph idx="1"/>
          </p:nvPr>
        </p:nvSpPr>
        <p:spPr/>
        <p:txBody>
          <a:bodyPr/>
          <a:lstStyle/>
          <a:p>
            <a:pPr marL="0" indent="0">
              <a:buNone/>
            </a:pPr>
            <a:r>
              <a:rPr lang="en-US" sz="3200" dirty="0"/>
              <a:t>Module sections:</a:t>
            </a:r>
          </a:p>
          <a:p>
            <a:pPr lvl="4"/>
            <a:endParaRPr lang="en-US" sz="1200" dirty="0"/>
          </a:p>
          <a:p>
            <a:pPr marL="514350" indent="-514350">
              <a:buFont typeface="+mj-lt"/>
              <a:buAutoNum type="arabicPeriod"/>
            </a:pPr>
            <a:r>
              <a:rPr lang="en-US" sz="2400" dirty="0"/>
              <a:t>Certification exam resources</a:t>
            </a:r>
          </a:p>
          <a:p>
            <a:pPr marL="2343150" lvl="4" indent="-514350">
              <a:buFont typeface="+mj-lt"/>
              <a:buAutoNum type="arabicPeriod"/>
            </a:pPr>
            <a:endParaRPr lang="en-US" sz="1050" dirty="0"/>
          </a:p>
          <a:p>
            <a:pPr marL="514350" indent="-514350">
              <a:buFont typeface="+mj-lt"/>
              <a:buAutoNum type="arabicPeriod"/>
            </a:pPr>
            <a:r>
              <a:rPr lang="en-US" sz="2400" dirty="0"/>
              <a:t>Additional resources</a:t>
            </a:r>
            <a:endParaRPr lang="en-US" dirty="0"/>
          </a:p>
        </p:txBody>
      </p:sp>
      <p:sp>
        <p:nvSpPr>
          <p:cNvPr id="4" name="Slide Number Placeholder 3">
            <a:extLst>
              <a:ext uri="{FF2B5EF4-FFF2-40B4-BE49-F238E27FC236}">
                <a16:creationId xmlns:a16="http://schemas.microsoft.com/office/drawing/2014/main" id="{8531DE74-D51B-7640-8FBF-217171D36887}"/>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21</a:t>
            </a:fld>
            <a:endParaRPr lang="en-US" dirty="0"/>
          </a:p>
        </p:txBody>
      </p:sp>
      <p:sp>
        <p:nvSpPr>
          <p:cNvPr id="5" name="Footer Placeholder 4">
            <a:extLst>
              <a:ext uri="{FF2B5EF4-FFF2-40B4-BE49-F238E27FC236}">
                <a16:creationId xmlns:a16="http://schemas.microsoft.com/office/drawing/2014/main" id="{9DC07E9E-87E8-AC45-88A9-10964D5E2E7F}"/>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pic>
        <p:nvPicPr>
          <p:cNvPr id="3" name="Picture 2" descr="AWS certified logo">
            <a:extLst>
              <a:ext uri="{FF2B5EF4-FFF2-40B4-BE49-F238E27FC236}">
                <a16:creationId xmlns:a16="http://schemas.microsoft.com/office/drawing/2014/main" id="{B8F83307-3B73-4649-BBA4-BFE870761C72}"/>
              </a:ext>
            </a:extLst>
          </p:cNvPr>
          <p:cNvPicPr>
            <a:picLocks noChangeAspect="1"/>
          </p:cNvPicPr>
          <p:nvPr/>
        </p:nvPicPr>
        <p:blipFill>
          <a:blip r:embed="rId4"/>
          <a:stretch>
            <a:fillRect/>
          </a:stretch>
        </p:blipFill>
        <p:spPr>
          <a:xfrm>
            <a:off x="9442450" y="4040393"/>
            <a:ext cx="1276350" cy="720762"/>
          </a:xfrm>
          <a:prstGeom prst="rect">
            <a:avLst/>
          </a:prstGeom>
        </p:spPr>
      </p:pic>
      <p:pic>
        <p:nvPicPr>
          <p:cNvPr id="8" name="Picture 7">
            <a:extLst>
              <a:ext uri="{FF2B5EF4-FFF2-40B4-BE49-F238E27FC236}">
                <a16:creationId xmlns:a16="http://schemas.microsoft.com/office/drawing/2014/main" id="{CFB53971-578B-2940-8C7F-39E33D132740}"/>
              </a:ext>
              <a:ext uri="{C183D7F6-B498-43B3-948B-1728B52AA6E4}">
                <adec:decorative xmlns:adec="http://schemas.microsoft.com/office/drawing/2017/decorative"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7448550" y="1488291"/>
            <a:ext cx="3498850" cy="2552102"/>
          </a:xfrm>
          <a:prstGeom prst="rect">
            <a:avLst/>
          </a:prstGeom>
        </p:spPr>
      </p:pic>
    </p:spTree>
    <p:custDataLst>
      <p:tags r:id="rId1"/>
    </p:custDataLst>
    <p:extLst>
      <p:ext uri="{BB962C8B-B14F-4D97-AF65-F5344CB8AC3E}">
        <p14:creationId xmlns:p14="http://schemas.microsoft.com/office/powerpoint/2010/main" val="37628289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p:txBody>
          <a:bodyPr>
            <a:normAutofit fontScale="85000" lnSpcReduction="10000"/>
          </a:bodyPr>
          <a:lstStyle/>
          <a:p>
            <a:r>
              <a:rPr lang="en-US" b="1" dirty="0"/>
              <a:t>Module 1: Welcome to AWS Academy Cloud Architecting</a:t>
            </a:r>
          </a:p>
        </p:txBody>
      </p:sp>
      <p:sp>
        <p:nvSpPr>
          <p:cNvPr id="2" name="Title 1"/>
          <p:cNvSpPr>
            <a:spLocks noGrp="1"/>
          </p:cNvSpPr>
          <p:nvPr>
            <p:ph type="title"/>
          </p:nvPr>
        </p:nvSpPr>
        <p:spPr/>
        <p:txBody>
          <a:bodyPr/>
          <a:lstStyle/>
          <a:p>
            <a:r>
              <a:rPr lang="en-US" sz="4000" dirty="0"/>
              <a:t>Section 2: Café business case introduction</a:t>
            </a:r>
          </a:p>
        </p:txBody>
      </p:sp>
      <p:sp>
        <p:nvSpPr>
          <p:cNvPr id="4" name="Footer Placeholder 3">
            <a:extLst>
              <a:ext uri="{FF2B5EF4-FFF2-40B4-BE49-F238E27FC236}">
                <a16:creationId xmlns:a16="http://schemas.microsoft.com/office/drawing/2014/main" id="{7BB800D0-90B8-1345-9CCB-7EA2E508C14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25902772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Café and bakery</a:t>
            </a:r>
          </a:p>
        </p:txBody>
      </p:sp>
      <p:pic>
        <p:nvPicPr>
          <p:cNvPr id="7" name="Picture 6" descr="photo of Frank and Martha in front of their cafe."/>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0" y="1128408"/>
            <a:ext cx="12192000" cy="5233481"/>
          </a:xfrm>
          <a:prstGeom prst="rect">
            <a:avLst/>
          </a:prstGeom>
        </p:spPr>
      </p:pic>
      <p:sp>
        <p:nvSpPr>
          <p:cNvPr id="29" name="Rectangle 28">
            <a:extLst>
              <a:ext uri="{C183D7F6-B498-43B3-948B-1728B52AA6E4}">
                <adec:decorative xmlns:adec="http://schemas.microsoft.com/office/drawing/2017/decorative" val="1"/>
              </a:ext>
            </a:extLst>
          </p:cNvPr>
          <p:cNvSpPr/>
          <p:nvPr/>
        </p:nvSpPr>
        <p:spPr>
          <a:xfrm>
            <a:off x="5240740" y="2197290"/>
            <a:ext cx="6853899" cy="4019124"/>
          </a:xfrm>
          <a:prstGeom prst="rect">
            <a:avLst/>
          </a:prstGeom>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panose="02000000000000000000" pitchFamily="2" charset="0"/>
              <a:ea typeface="+mn-ea"/>
              <a:cs typeface="+mn-cs"/>
            </a:endParaRPr>
          </a:p>
        </p:txBody>
      </p:sp>
      <p:pic>
        <p:nvPicPr>
          <p:cNvPr id="3" name="Picture 2">
            <a:extLst>
              <a:ext uri="{C183D7F6-B498-43B3-948B-1728B52AA6E4}">
                <adec:decorative xmlns:adec="http://schemas.microsoft.com/office/drawing/2017/decorative" val="1"/>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5341527" y="2251880"/>
            <a:ext cx="6652323" cy="3843355"/>
          </a:xfrm>
          <a:prstGeom prst="rect">
            <a:avLst/>
          </a:prstGeom>
        </p:spPr>
      </p:pic>
      <p:sp>
        <p:nvSpPr>
          <p:cNvPr id="9" name="Footer Placeholder 2">
            <a:extLst>
              <a:ext uri="{C183D7F6-B498-43B3-948B-1728B52AA6E4}">
                <adec:decorative xmlns:adec="http://schemas.microsoft.com/office/drawing/2017/decorative" val="1"/>
              </a:ext>
            </a:extLst>
          </p:cNvPr>
          <p:cNvSpPr>
            <a:spLocks noGrp="1"/>
          </p:cNvSpPr>
          <p:nvPr>
            <p:ph type="ftr" sz="quarter" idx="4294967295"/>
          </p:nvPr>
        </p:nvSpPr>
        <p:spPr>
          <a:xfrm>
            <a:off x="419100" y="6356350"/>
            <a:ext cx="6871048" cy="365125"/>
          </a:xfrm>
          <a:prstGeom prst="rect">
            <a:avLst/>
          </a:prstGeom>
        </p:spPr>
        <p:txBody>
          <a:bodyPr/>
          <a:lstStyle>
            <a:lvl1pPr>
              <a:defRPr>
                <a:latin typeface="Amazon Ember" panose="02000000000000000000" pitchFamily="2" charset="0"/>
                <a:ea typeface="Amazon Ember" panose="02000000000000000000" pitchFamily="2" charset="0"/>
              </a:defRPr>
            </a:lvl1pPr>
          </a:lstStyle>
          <a:p>
            <a:pPr>
              <a:defRPr/>
            </a:pPr>
            <a:r>
              <a:rPr lang="en-US" dirty="0">
                <a:solidFill>
                  <a:srgbClr val="000000">
                    <a:tint val="75000"/>
                  </a:srgbClr>
                </a:solidFill>
              </a:rPr>
              <a:t>© 2020 Amazon Web Services, Inc. or its Affiliates. All rights reserved.</a:t>
            </a:r>
          </a:p>
        </p:txBody>
      </p:sp>
      <p:sp>
        <p:nvSpPr>
          <p:cNvPr id="2" name="Slide Number Placeholder 1"/>
          <p:cNvSpPr>
            <a:spLocks noGrp="1"/>
          </p:cNvSpPr>
          <p:nvPr>
            <p:ph type="sldNum" sz="quarter" idx="12"/>
          </p:nvPr>
        </p:nvSpPr>
        <p:spPr/>
        <p:txBody>
          <a:bodyPr/>
          <a:lstStyle/>
          <a:p>
            <a:fld id="{B6A95138-A96E-2F42-A959-2EFD44FE4AB7}" type="slidenum">
              <a:rPr lang="en-US" smtClean="0"/>
              <a:pPr/>
              <a:t>23</a:t>
            </a:fld>
            <a:endParaRPr lang="en-US" dirty="0"/>
          </a:p>
        </p:txBody>
      </p:sp>
    </p:spTree>
    <p:custDataLst>
      <p:tags r:id="rId1"/>
    </p:custDataLst>
    <p:extLst>
      <p:ext uri="{BB962C8B-B14F-4D97-AF65-F5344CB8AC3E}">
        <p14:creationId xmlns:p14="http://schemas.microsoft.com/office/powerpoint/2010/main" val="40905314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04798-BD9D-074B-976C-1D932285E3D4}"/>
              </a:ext>
            </a:extLst>
          </p:cNvPr>
          <p:cNvSpPr>
            <a:spLocks noGrp="1"/>
          </p:cNvSpPr>
          <p:nvPr>
            <p:ph type="title"/>
          </p:nvPr>
        </p:nvSpPr>
        <p:spPr/>
        <p:txBody>
          <a:bodyPr/>
          <a:lstStyle/>
          <a:p>
            <a:r>
              <a:rPr lang="en-US" dirty="0"/>
              <a:t>The café owners and staff</a:t>
            </a:r>
          </a:p>
        </p:txBody>
      </p:sp>
      <p:sp>
        <p:nvSpPr>
          <p:cNvPr id="3" name="Content Placeholder 2">
            <a:extLst>
              <a:ext uri="{FF2B5EF4-FFF2-40B4-BE49-F238E27FC236}">
                <a16:creationId xmlns:a16="http://schemas.microsoft.com/office/drawing/2014/main" id="{C94798DD-6A36-AC43-BAD8-3B25C12D3EC5}"/>
              </a:ext>
            </a:extLst>
          </p:cNvPr>
          <p:cNvSpPr>
            <a:spLocks noGrp="1"/>
          </p:cNvSpPr>
          <p:nvPr>
            <p:ph idx="1"/>
          </p:nvPr>
        </p:nvSpPr>
        <p:spPr>
          <a:xfrm>
            <a:off x="419100" y="1496388"/>
            <a:ext cx="3765932" cy="2378835"/>
          </a:xfrm>
        </p:spPr>
        <p:txBody>
          <a:bodyPr/>
          <a:lstStyle/>
          <a:p>
            <a:pPr marL="0" indent="0">
              <a:buNone/>
            </a:pPr>
            <a:r>
              <a:rPr lang="en-US" dirty="0"/>
              <a:t>Frank</a:t>
            </a:r>
          </a:p>
          <a:p>
            <a:r>
              <a:rPr lang="en-US" sz="2000" dirty="0"/>
              <a:t>Co-owner of café</a:t>
            </a:r>
          </a:p>
          <a:p>
            <a:r>
              <a:rPr lang="en-US" sz="2000" dirty="0"/>
              <a:t>Retired from Navy</a:t>
            </a:r>
          </a:p>
          <a:p>
            <a:r>
              <a:rPr lang="en-US" sz="2000" dirty="0"/>
              <a:t>Likes to bake</a:t>
            </a:r>
          </a:p>
          <a:p>
            <a:r>
              <a:rPr lang="en-US" sz="2000" dirty="0"/>
              <a:t>Non-technical</a:t>
            </a:r>
          </a:p>
          <a:p>
            <a:pPr marL="0" indent="0">
              <a:buNone/>
            </a:pPr>
            <a:endParaRPr lang="en-US" sz="1800" dirty="0"/>
          </a:p>
          <a:p>
            <a:pPr marL="0" indent="0">
              <a:buNone/>
            </a:pPr>
            <a:endParaRPr lang="en-US" sz="2000" dirty="0"/>
          </a:p>
          <a:p>
            <a:endParaRPr lang="en-US" dirty="0"/>
          </a:p>
        </p:txBody>
      </p:sp>
      <p:pic>
        <p:nvPicPr>
          <p:cNvPr id="7" name="Picture 6">
            <a:extLst>
              <a:ext uri="{FF2B5EF4-FFF2-40B4-BE49-F238E27FC236}">
                <a16:creationId xmlns:a16="http://schemas.microsoft.com/office/drawing/2014/main" id="{ED4D4939-EC74-A245-AD5D-253225EFECC9}"/>
              </a:ext>
              <a:ext uri="{C183D7F6-B498-43B3-948B-1728B52AA6E4}">
                <adec:decorative xmlns:adec="http://schemas.microsoft.com/office/drawing/2017/decorative"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202538" y="1528175"/>
            <a:ext cx="1392182" cy="2103120"/>
          </a:xfrm>
          <a:prstGeom prst="rect">
            <a:avLst/>
          </a:prstGeom>
        </p:spPr>
      </p:pic>
      <p:sp>
        <p:nvSpPr>
          <p:cNvPr id="12" name="Content Placeholder 2">
            <a:extLst>
              <a:ext uri="{FF2B5EF4-FFF2-40B4-BE49-F238E27FC236}">
                <a16:creationId xmlns:a16="http://schemas.microsoft.com/office/drawing/2014/main" id="{DCF9EFF3-B4D9-444A-9604-343592676E22}"/>
              </a:ext>
            </a:extLst>
          </p:cNvPr>
          <p:cNvSpPr txBox="1">
            <a:spLocks/>
          </p:cNvSpPr>
          <p:nvPr/>
        </p:nvSpPr>
        <p:spPr>
          <a:xfrm>
            <a:off x="419100" y="4206121"/>
            <a:ext cx="3716494" cy="23788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Martha</a:t>
            </a:r>
          </a:p>
          <a:p>
            <a:r>
              <a:rPr lang="en-US" sz="2000" dirty="0"/>
              <a:t>Co-owner of café</a:t>
            </a:r>
          </a:p>
          <a:p>
            <a:r>
              <a:rPr lang="en-US" sz="2000" dirty="0"/>
              <a:t>Retired accountant</a:t>
            </a:r>
          </a:p>
          <a:p>
            <a:r>
              <a:rPr lang="en-US" sz="2000" dirty="0"/>
              <a:t>Knows how to use spreadsheets, otherwise </a:t>
            </a:r>
            <a:br>
              <a:rPr lang="en-US" sz="2000" dirty="0"/>
            </a:br>
            <a:r>
              <a:rPr lang="en-US" sz="2000" dirty="0"/>
              <a:t>non-technical</a:t>
            </a:r>
          </a:p>
          <a:p>
            <a:endParaRPr lang="en-US" sz="2000" dirty="0"/>
          </a:p>
          <a:p>
            <a:endParaRPr lang="en-US" dirty="0"/>
          </a:p>
        </p:txBody>
      </p:sp>
      <p:pic>
        <p:nvPicPr>
          <p:cNvPr id="10" name="Picture 9">
            <a:extLst>
              <a:ext uri="{FF2B5EF4-FFF2-40B4-BE49-F238E27FC236}">
                <a16:creationId xmlns:a16="http://schemas.microsoft.com/office/drawing/2014/main" id="{2C0AB4AD-1387-8A41-8F52-458D16E7886B}"/>
              </a:ext>
              <a:ext uri="{C183D7F6-B498-43B3-948B-1728B52AA6E4}">
                <adec:decorative xmlns:adec="http://schemas.microsoft.com/office/drawing/2017/decorative" val="1"/>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4185032" y="4278501"/>
            <a:ext cx="1417323" cy="2103120"/>
          </a:xfrm>
          <a:prstGeom prst="rect">
            <a:avLst/>
          </a:prstGeom>
        </p:spPr>
      </p:pic>
      <p:sp>
        <p:nvSpPr>
          <p:cNvPr id="8" name="Content Placeholder 7">
            <a:extLst>
              <a:ext uri="{FF2B5EF4-FFF2-40B4-BE49-F238E27FC236}">
                <a16:creationId xmlns:a16="http://schemas.microsoft.com/office/drawing/2014/main" id="{56DE6AB8-64AA-F345-B9DC-23D4C045FFEB}"/>
              </a:ext>
            </a:extLst>
          </p:cNvPr>
          <p:cNvSpPr>
            <a:spLocks noGrp="1"/>
          </p:cNvSpPr>
          <p:nvPr>
            <p:ph idx="13"/>
          </p:nvPr>
        </p:nvSpPr>
        <p:spPr>
          <a:xfrm>
            <a:off x="6092519" y="1496388"/>
            <a:ext cx="4436556" cy="2668033"/>
          </a:xfrm>
        </p:spPr>
        <p:txBody>
          <a:bodyPr/>
          <a:lstStyle/>
          <a:p>
            <a:pPr marL="0" indent="0">
              <a:spcBef>
                <a:spcPts val="800"/>
              </a:spcBef>
              <a:buNone/>
            </a:pPr>
            <a:r>
              <a:rPr lang="en-US" dirty="0"/>
              <a:t>Sofía</a:t>
            </a:r>
          </a:p>
          <a:p>
            <a:pPr>
              <a:spcBef>
                <a:spcPts val="800"/>
              </a:spcBef>
            </a:pPr>
            <a:r>
              <a:rPr lang="en-US" sz="2000" dirty="0"/>
              <a:t>Daughter of Frank and Martha</a:t>
            </a:r>
          </a:p>
          <a:p>
            <a:pPr>
              <a:spcBef>
                <a:spcPts val="800"/>
              </a:spcBef>
            </a:pPr>
            <a:r>
              <a:rPr lang="en-US" sz="2000" dirty="0"/>
              <a:t>Manages the café’s supply chain</a:t>
            </a:r>
          </a:p>
          <a:p>
            <a:pPr>
              <a:spcBef>
                <a:spcPts val="800"/>
              </a:spcBef>
            </a:pPr>
            <a:r>
              <a:rPr lang="en-US" sz="2000" dirty="0"/>
              <a:t>Technical skills, including programming, future business administration student</a:t>
            </a:r>
          </a:p>
          <a:p>
            <a:pPr>
              <a:spcBef>
                <a:spcPts val="800"/>
              </a:spcBef>
              <a:spcAft>
                <a:spcPts val="1200"/>
              </a:spcAft>
            </a:pPr>
            <a:r>
              <a:rPr lang="en-US" sz="2000" dirty="0"/>
              <a:t>Started to use AWS</a:t>
            </a:r>
          </a:p>
        </p:txBody>
      </p:sp>
      <p:pic>
        <p:nvPicPr>
          <p:cNvPr id="11" name="Picture 10">
            <a:extLst>
              <a:ext uri="{FF2B5EF4-FFF2-40B4-BE49-F238E27FC236}">
                <a16:creationId xmlns:a16="http://schemas.microsoft.com/office/drawing/2014/main" id="{DACC1581-2765-FB42-9B32-C4276748C0C0}"/>
              </a:ext>
              <a:ext uri="{C183D7F6-B498-43B3-948B-1728B52AA6E4}">
                <adec:decorative xmlns:adec="http://schemas.microsoft.com/office/drawing/2017/decorative" val="1"/>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10445902" y="1528175"/>
            <a:ext cx="1403230" cy="2103120"/>
          </a:xfrm>
          <a:prstGeom prst="rect">
            <a:avLst/>
          </a:prstGeom>
        </p:spPr>
      </p:pic>
      <p:sp>
        <p:nvSpPr>
          <p:cNvPr id="13" name="Content Placeholder 7">
            <a:extLst>
              <a:ext uri="{FF2B5EF4-FFF2-40B4-BE49-F238E27FC236}">
                <a16:creationId xmlns:a16="http://schemas.microsoft.com/office/drawing/2014/main" id="{70525FFB-01B3-B448-9350-FC3E3107A4BA}"/>
              </a:ext>
            </a:extLst>
          </p:cNvPr>
          <p:cNvSpPr txBox="1">
            <a:spLocks/>
          </p:cNvSpPr>
          <p:nvPr/>
        </p:nvSpPr>
        <p:spPr>
          <a:xfrm>
            <a:off x="6175692" y="4206121"/>
            <a:ext cx="4436556" cy="24764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800"/>
              </a:spcBef>
              <a:buFont typeface="Arial" panose="020B0604020202020204" pitchFamily="34" charset="0"/>
              <a:buNone/>
            </a:pPr>
            <a:r>
              <a:rPr lang="en-US" dirty="0"/>
              <a:t>Nikhil</a:t>
            </a:r>
          </a:p>
          <a:p>
            <a:pPr>
              <a:spcBef>
                <a:spcPts val="800"/>
              </a:spcBef>
            </a:pPr>
            <a:r>
              <a:rPr lang="en-US" sz="2000" dirty="0"/>
              <a:t>Café employee, visual design skills</a:t>
            </a:r>
          </a:p>
          <a:p>
            <a:pPr>
              <a:spcBef>
                <a:spcPts val="800"/>
              </a:spcBef>
            </a:pPr>
            <a:r>
              <a:rPr lang="en-US" sz="2000" dirty="0"/>
              <a:t>Interested in learning cloud computing</a:t>
            </a:r>
          </a:p>
          <a:p>
            <a:pPr>
              <a:spcBef>
                <a:spcPts val="800"/>
              </a:spcBef>
            </a:pPr>
            <a:r>
              <a:rPr lang="en-US" sz="2000" dirty="0"/>
              <a:t>Might take on more responsibilities at the café when Sofía starts her studies at the university</a:t>
            </a:r>
          </a:p>
        </p:txBody>
      </p:sp>
      <p:pic>
        <p:nvPicPr>
          <p:cNvPr id="9" name="Picture 8">
            <a:extLst>
              <a:ext uri="{FF2B5EF4-FFF2-40B4-BE49-F238E27FC236}">
                <a16:creationId xmlns:a16="http://schemas.microsoft.com/office/drawing/2014/main" id="{08BB4B6B-C115-024B-9FA4-D1C58CB6EE29}"/>
              </a:ext>
              <a:ext uri="{C183D7F6-B498-43B3-948B-1728B52AA6E4}">
                <adec:decorative xmlns:adec="http://schemas.microsoft.com/office/drawing/2017/decorative" val="1"/>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10445903" y="4278501"/>
            <a:ext cx="1413471" cy="2103120"/>
          </a:xfrm>
          <a:prstGeom prst="rect">
            <a:avLst/>
          </a:prstGeom>
        </p:spPr>
      </p:pic>
      <p:sp>
        <p:nvSpPr>
          <p:cNvPr id="5" name="Footer Placeholder 4">
            <a:extLst>
              <a:ext uri="{FF2B5EF4-FFF2-40B4-BE49-F238E27FC236}">
                <a16:creationId xmlns:a16="http://schemas.microsoft.com/office/drawing/2014/main" id="{0769B98F-F391-7046-BA0F-5B19DBC3657B}"/>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C2120C7F-8141-A244-B370-74A006FD0446}"/>
              </a:ext>
            </a:extLst>
          </p:cNvPr>
          <p:cNvSpPr>
            <a:spLocks noGrp="1"/>
          </p:cNvSpPr>
          <p:nvPr>
            <p:ph type="sldNum" sz="quarter" idx="12"/>
          </p:nvPr>
        </p:nvSpPr>
        <p:spPr/>
        <p:txBody>
          <a:bodyPr/>
          <a:lstStyle/>
          <a:p>
            <a:fld id="{B6A95138-A96E-2F42-A959-2EFD44FE4AB7}" type="slidenum">
              <a:rPr lang="en-US" smtClean="0"/>
              <a:pPr/>
              <a:t>24</a:t>
            </a:fld>
            <a:endParaRPr lang="en-US" dirty="0"/>
          </a:p>
        </p:txBody>
      </p:sp>
    </p:spTree>
    <p:custDataLst>
      <p:tags r:id="rId1"/>
    </p:custDataLst>
    <p:extLst>
      <p:ext uri="{BB962C8B-B14F-4D97-AF65-F5344CB8AC3E}">
        <p14:creationId xmlns:p14="http://schemas.microsoft.com/office/powerpoint/2010/main" val="278955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p:bldP spid="8" grpId="0" uiExpand="1" build="p"/>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04798-BD9D-074B-976C-1D932285E3D4}"/>
              </a:ext>
            </a:extLst>
          </p:cNvPr>
          <p:cNvSpPr>
            <a:spLocks noGrp="1"/>
          </p:cNvSpPr>
          <p:nvPr>
            <p:ph type="title"/>
          </p:nvPr>
        </p:nvSpPr>
        <p:spPr/>
        <p:txBody>
          <a:bodyPr/>
          <a:lstStyle/>
          <a:p>
            <a:r>
              <a:rPr lang="en-US" dirty="0"/>
              <a:t>AWS consultants, café visitors</a:t>
            </a:r>
          </a:p>
        </p:txBody>
      </p:sp>
      <p:sp>
        <p:nvSpPr>
          <p:cNvPr id="10" name="Content Placeholder 2">
            <a:extLst>
              <a:ext uri="{FF2B5EF4-FFF2-40B4-BE49-F238E27FC236}">
                <a16:creationId xmlns:a16="http://schemas.microsoft.com/office/drawing/2014/main" id="{BA148838-2E36-C846-9D7C-97560D79C01B}"/>
              </a:ext>
            </a:extLst>
          </p:cNvPr>
          <p:cNvSpPr txBox="1">
            <a:spLocks/>
          </p:cNvSpPr>
          <p:nvPr/>
        </p:nvSpPr>
        <p:spPr>
          <a:xfrm>
            <a:off x="517516" y="1524228"/>
            <a:ext cx="3716494" cy="21031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Olivia</a:t>
            </a:r>
          </a:p>
          <a:p>
            <a:r>
              <a:rPr lang="en-US" sz="2000" dirty="0"/>
              <a:t>An AWS solutions architect</a:t>
            </a:r>
          </a:p>
          <a:p>
            <a:r>
              <a:rPr lang="en-US" sz="2000" dirty="0"/>
              <a:t>Technical, with a specialty in databases and network technologies</a:t>
            </a:r>
          </a:p>
          <a:p>
            <a:pPr marL="0" indent="0">
              <a:buFont typeface="Arial" panose="020B0604020202020204" pitchFamily="34" charset="0"/>
              <a:buNone/>
            </a:pPr>
            <a:endParaRPr lang="en-US" dirty="0"/>
          </a:p>
          <a:p>
            <a:endParaRPr lang="en-US" sz="2000" dirty="0"/>
          </a:p>
          <a:p>
            <a:endParaRPr lang="en-US" sz="2000" dirty="0"/>
          </a:p>
          <a:p>
            <a:endParaRPr lang="en-US" dirty="0"/>
          </a:p>
        </p:txBody>
      </p:sp>
      <p:pic>
        <p:nvPicPr>
          <p:cNvPr id="13" name="Picture 12" descr="photo of Olivia">
            <a:extLst>
              <a:ext uri="{FF2B5EF4-FFF2-40B4-BE49-F238E27FC236}">
                <a16:creationId xmlns:a16="http://schemas.microsoft.com/office/drawing/2014/main" id="{D5376914-B6E1-B745-BB4D-1AAD1654B401}"/>
              </a:ext>
              <a:ext uri="{C183D7F6-B498-43B3-948B-1728B52AA6E4}">
                <adec:decorative xmlns:adec="http://schemas.microsoft.com/office/drawing/2017/decorative" val="0"/>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234010" y="1544148"/>
            <a:ext cx="1402080" cy="2103120"/>
          </a:xfrm>
          <a:prstGeom prst="rect">
            <a:avLst/>
          </a:prstGeom>
        </p:spPr>
      </p:pic>
      <p:sp>
        <p:nvSpPr>
          <p:cNvPr id="3" name="Content Placeholder 2">
            <a:extLst>
              <a:ext uri="{FF2B5EF4-FFF2-40B4-BE49-F238E27FC236}">
                <a16:creationId xmlns:a16="http://schemas.microsoft.com/office/drawing/2014/main" id="{C94798DD-6A36-AC43-BAD8-3B25C12D3EC5}"/>
              </a:ext>
            </a:extLst>
          </p:cNvPr>
          <p:cNvSpPr>
            <a:spLocks noGrp="1"/>
          </p:cNvSpPr>
          <p:nvPr>
            <p:ph idx="1"/>
          </p:nvPr>
        </p:nvSpPr>
        <p:spPr>
          <a:xfrm>
            <a:off x="517516" y="4034468"/>
            <a:ext cx="3716494" cy="2103120"/>
          </a:xfrm>
        </p:spPr>
        <p:txBody>
          <a:bodyPr/>
          <a:lstStyle/>
          <a:p>
            <a:pPr marL="0" indent="0">
              <a:buNone/>
            </a:pPr>
            <a:r>
              <a:rPr lang="en-US" dirty="0"/>
              <a:t>Faythe</a:t>
            </a:r>
          </a:p>
          <a:p>
            <a:r>
              <a:rPr lang="en-US" sz="2000" dirty="0"/>
              <a:t>Developer, experienced with AWS programming interfaces</a:t>
            </a:r>
          </a:p>
          <a:p>
            <a:r>
              <a:rPr lang="en-US" sz="2000" dirty="0"/>
              <a:t>Knowledgeable about cloud security</a:t>
            </a:r>
          </a:p>
          <a:p>
            <a:endParaRPr lang="en-US" sz="2000" dirty="0"/>
          </a:p>
          <a:p>
            <a:pPr marL="0" indent="0">
              <a:buNone/>
            </a:pPr>
            <a:endParaRPr lang="en-US" dirty="0"/>
          </a:p>
          <a:p>
            <a:endParaRPr lang="en-US" sz="2000" dirty="0"/>
          </a:p>
          <a:p>
            <a:endParaRPr lang="en-US" sz="2000" dirty="0"/>
          </a:p>
          <a:p>
            <a:endParaRPr lang="en-US" dirty="0"/>
          </a:p>
        </p:txBody>
      </p:sp>
      <p:pic>
        <p:nvPicPr>
          <p:cNvPr id="12" name="Picture 11" descr="photo of Faythe">
            <a:extLst>
              <a:ext uri="{FF2B5EF4-FFF2-40B4-BE49-F238E27FC236}">
                <a16:creationId xmlns:a16="http://schemas.microsoft.com/office/drawing/2014/main" id="{DB599B0D-3D5D-B34E-A6C7-FE903060DB0D}"/>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4188368" y="4034468"/>
            <a:ext cx="1406352" cy="2103120"/>
          </a:xfrm>
          <a:prstGeom prst="rect">
            <a:avLst/>
          </a:prstGeom>
        </p:spPr>
      </p:pic>
      <p:sp>
        <p:nvSpPr>
          <p:cNvPr id="8" name="Content Placeholder 7">
            <a:extLst>
              <a:ext uri="{FF2B5EF4-FFF2-40B4-BE49-F238E27FC236}">
                <a16:creationId xmlns:a16="http://schemas.microsoft.com/office/drawing/2014/main" id="{56DE6AB8-64AA-F345-B9DC-23D4C045FFEB}"/>
              </a:ext>
            </a:extLst>
          </p:cNvPr>
          <p:cNvSpPr>
            <a:spLocks noGrp="1"/>
          </p:cNvSpPr>
          <p:nvPr>
            <p:ph idx="13"/>
          </p:nvPr>
        </p:nvSpPr>
        <p:spPr>
          <a:xfrm>
            <a:off x="6023292" y="1524228"/>
            <a:ext cx="4436556" cy="2698637"/>
          </a:xfrm>
        </p:spPr>
        <p:txBody>
          <a:bodyPr/>
          <a:lstStyle/>
          <a:p>
            <a:pPr marL="0" indent="0">
              <a:buNone/>
            </a:pPr>
            <a:r>
              <a:rPr lang="en-US" dirty="0"/>
              <a:t>Mateo</a:t>
            </a:r>
          </a:p>
          <a:p>
            <a:r>
              <a:rPr lang="en-US" sz="2000" dirty="0"/>
              <a:t>Systems administrator and engineer</a:t>
            </a:r>
          </a:p>
          <a:p>
            <a:r>
              <a:rPr lang="en-US" sz="2000" dirty="0"/>
              <a:t>Likes to find ways to automate and to create repeatable solutions</a:t>
            </a:r>
          </a:p>
          <a:p>
            <a:r>
              <a:rPr lang="en-US" sz="2000" dirty="0"/>
              <a:t>Knows the importance of backups and disaster recovery in solution design</a:t>
            </a:r>
            <a:endParaRPr lang="en-US" dirty="0"/>
          </a:p>
          <a:p>
            <a:endParaRPr lang="en-US" sz="2000" dirty="0"/>
          </a:p>
          <a:p>
            <a:endParaRPr lang="en-US" sz="2000" dirty="0"/>
          </a:p>
          <a:p>
            <a:pPr marL="0" indent="0">
              <a:buNone/>
            </a:pPr>
            <a:endParaRPr lang="en-US" dirty="0"/>
          </a:p>
          <a:p>
            <a:endParaRPr lang="en-US" sz="2000" dirty="0"/>
          </a:p>
          <a:p>
            <a:pPr marL="0" indent="0">
              <a:buNone/>
            </a:pPr>
            <a:endParaRPr lang="en-US" dirty="0"/>
          </a:p>
        </p:txBody>
      </p:sp>
      <p:pic>
        <p:nvPicPr>
          <p:cNvPr id="14" name="Picture 13" descr="photo of Mateo">
            <a:extLst>
              <a:ext uri="{FF2B5EF4-FFF2-40B4-BE49-F238E27FC236}">
                <a16:creationId xmlns:a16="http://schemas.microsoft.com/office/drawing/2014/main" id="{D987ABB6-3D43-BF43-B39E-04E8FC853823}"/>
              </a:ext>
              <a:ext uri="{C183D7F6-B498-43B3-948B-1728B52AA6E4}">
                <adec:decorative xmlns:adec="http://schemas.microsoft.com/office/drawing/2017/decorative" val="0"/>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0459848" y="1544148"/>
            <a:ext cx="1425699" cy="2138548"/>
          </a:xfrm>
          <a:prstGeom prst="rect">
            <a:avLst/>
          </a:prstGeom>
        </p:spPr>
      </p:pic>
      <p:sp>
        <p:nvSpPr>
          <p:cNvPr id="5" name="Footer Placeholder 4">
            <a:extLst>
              <a:ext uri="{FF2B5EF4-FFF2-40B4-BE49-F238E27FC236}">
                <a16:creationId xmlns:a16="http://schemas.microsoft.com/office/drawing/2014/main" id="{0769B98F-F391-7046-BA0F-5B19DBC3657B}"/>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C2120C7F-8141-A244-B370-74A006FD0446}"/>
              </a:ext>
            </a:extLst>
          </p:cNvPr>
          <p:cNvSpPr>
            <a:spLocks noGrp="1"/>
          </p:cNvSpPr>
          <p:nvPr>
            <p:ph type="sldNum" sz="quarter" idx="12"/>
          </p:nvPr>
        </p:nvSpPr>
        <p:spPr/>
        <p:txBody>
          <a:bodyPr/>
          <a:lstStyle/>
          <a:p>
            <a:fld id="{B6A95138-A96E-2F42-A959-2EFD44FE4AB7}" type="slidenum">
              <a:rPr lang="en-US" smtClean="0"/>
              <a:pPr/>
              <a:t>25</a:t>
            </a:fld>
            <a:endParaRPr lang="en-US" dirty="0"/>
          </a:p>
        </p:txBody>
      </p:sp>
    </p:spTree>
    <p:custDataLst>
      <p:tags r:id="rId1"/>
    </p:custDataLst>
    <p:extLst>
      <p:ext uri="{BB962C8B-B14F-4D97-AF65-F5344CB8AC3E}">
        <p14:creationId xmlns:p14="http://schemas.microsoft.com/office/powerpoint/2010/main" val="188113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uiExpand="1" build="p"/>
      <p:bldP spid="8"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600" dirty="0">
                <a:latin typeface="+mn-lt"/>
              </a:rPr>
              <a:t>You will build solutions for the café in the </a:t>
            </a:r>
            <a:br>
              <a:rPr lang="en-US" sz="3600" dirty="0">
                <a:latin typeface="+mn-lt"/>
              </a:rPr>
            </a:br>
            <a:r>
              <a:rPr lang="en-US" sz="3600" dirty="0">
                <a:latin typeface="+mn-lt"/>
              </a:rPr>
              <a:t>challenge labs in this course</a:t>
            </a:r>
          </a:p>
        </p:txBody>
      </p:sp>
      <p:sp>
        <p:nvSpPr>
          <p:cNvPr id="12" name="Rectangle 11">
            <a:extLst>
              <a:ext uri="{C183D7F6-B498-43B3-948B-1728B52AA6E4}">
                <adec:decorative xmlns:adec="http://schemas.microsoft.com/office/drawing/2017/decorative" val="1"/>
              </a:ext>
            </a:extLst>
          </p:cNvPr>
          <p:cNvSpPr/>
          <p:nvPr/>
        </p:nvSpPr>
        <p:spPr>
          <a:xfrm>
            <a:off x="-2" y="1129790"/>
            <a:ext cx="12192002" cy="52402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mazon Ember" panose="02000000000000000000" pitchFamily="2" charset="0"/>
              <a:ea typeface="+mn-ea"/>
              <a:cs typeface="+mn-cs"/>
            </a:endParaRPr>
          </a:p>
        </p:txBody>
      </p:sp>
      <p:sp>
        <p:nvSpPr>
          <p:cNvPr id="10" name="Content Placeholder 6"/>
          <p:cNvSpPr txBox="1">
            <a:spLocks/>
          </p:cNvSpPr>
          <p:nvPr/>
        </p:nvSpPr>
        <p:spPr>
          <a:xfrm>
            <a:off x="529966" y="1129790"/>
            <a:ext cx="5266150" cy="1321978"/>
          </a:xfrm>
          <a:prstGeom prst="rect">
            <a:avLst/>
          </a:prstGeom>
          <a:solidFill>
            <a:schemeClr val="accent1">
              <a:alpha val="50000"/>
            </a:scheme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FFFFFF"/>
                </a:solidFill>
                <a:effectLst/>
                <a:uLnTx/>
                <a:uFillTx/>
                <a:latin typeface="Amazon Ember" panose="02000000000000000000"/>
                <a:ea typeface="Amazon Ember" panose="02000000000000000000" pitchFamily="2" charset="0"/>
              </a:rPr>
              <a:t>The café has business needs that can be solved with cloud computing architectures.</a:t>
            </a:r>
          </a:p>
        </p:txBody>
      </p:sp>
      <p:pic>
        <p:nvPicPr>
          <p:cNvPr id="9" name="Content Placeholder 8" descr="photo of Sofie, Olivia, and another person in the cafe drinking coffee together with a pad and paper on the table, smiling."/>
          <p:cNvPicPr>
            <a:picLocks noGrp="1" noChangeAspect="1"/>
          </p:cNvPicPr>
          <p:nvPr>
            <p:ph idx="1"/>
          </p:nvPr>
        </p:nvPicPr>
        <p:blipFill>
          <a:blip r:embed="rId4" cstate="print">
            <a:extLst>
              <a:ext uri="{28A0092B-C50C-407E-A947-70E740481C1C}">
                <a14:useLocalDpi xmlns:a14="http://schemas.microsoft.com/office/drawing/2010/main"/>
              </a:ext>
            </a:extLst>
          </a:blip>
          <a:stretch>
            <a:fillRect/>
          </a:stretch>
        </p:blipFill>
        <p:spPr>
          <a:xfrm>
            <a:off x="-14863" y="2274068"/>
            <a:ext cx="6123423" cy="4082282"/>
          </a:xfrm>
        </p:spPr>
      </p:pic>
      <p:pic>
        <p:nvPicPr>
          <p:cNvPr id="11" name="Content Placeholder 10" descr="photo of Mateo, Sofia, Faythe, and Nikhil in the cafe at a table together with coffees and desserts and mobile devices, smiling."/>
          <p:cNvPicPr>
            <a:picLocks noGrp="1" noChangeAspect="1"/>
          </p:cNvPicPr>
          <p:nvPr>
            <p:ph idx="13"/>
          </p:nvPr>
        </p:nvPicPr>
        <p:blipFill>
          <a:blip r:embed="rId5" cstate="print">
            <a:extLst>
              <a:ext uri="{28A0092B-C50C-407E-A947-70E740481C1C}">
                <a14:useLocalDpi xmlns:a14="http://schemas.microsoft.com/office/drawing/2010/main"/>
              </a:ext>
            </a:extLst>
          </a:blip>
          <a:stretch>
            <a:fillRect/>
          </a:stretch>
        </p:blipFill>
        <p:spPr>
          <a:xfrm>
            <a:off x="6096000" y="1129790"/>
            <a:ext cx="6083439" cy="4055626"/>
          </a:xfrm>
        </p:spPr>
      </p:pic>
      <p:sp>
        <p:nvSpPr>
          <p:cNvPr id="13" name="Content Placeholder 6"/>
          <p:cNvSpPr txBox="1">
            <a:spLocks/>
          </p:cNvSpPr>
          <p:nvPr/>
        </p:nvSpPr>
        <p:spPr>
          <a:xfrm>
            <a:off x="6329782" y="5279876"/>
            <a:ext cx="5664340" cy="1118972"/>
          </a:xfrm>
          <a:prstGeom prst="rect">
            <a:avLst/>
          </a:prstGeom>
          <a:solidFill>
            <a:schemeClr val="accent1">
              <a:alpha val="50000"/>
            </a:scheme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FFFFFF"/>
                </a:solidFill>
                <a:effectLst/>
                <a:uLnTx/>
                <a:uFillTx/>
                <a:latin typeface="Amazon Ember" panose="02000000000000000000"/>
                <a:ea typeface="Amazon Ember" panose="02000000000000000000" pitchFamily="2" charset="0"/>
              </a:rPr>
              <a:t>The café employees and the consultants often socialize and share cloud architecture ideas.</a:t>
            </a:r>
          </a:p>
        </p:txBody>
      </p:sp>
      <p:sp>
        <p:nvSpPr>
          <p:cNvPr id="14" name="Footer Placeholder 2">
            <a:extLst>
              <a:ext uri="{C183D7F6-B498-43B3-948B-1728B52AA6E4}">
                <adec:decorative xmlns:adec="http://schemas.microsoft.com/office/drawing/2017/decorative" val="1"/>
              </a:ext>
            </a:extLst>
          </p:cNvPr>
          <p:cNvSpPr>
            <a:spLocks noGrp="1"/>
          </p:cNvSpPr>
          <p:nvPr>
            <p:ph type="ftr" sz="quarter" idx="4294967295"/>
          </p:nvPr>
        </p:nvSpPr>
        <p:spPr>
          <a:xfrm>
            <a:off x="419100" y="6356350"/>
            <a:ext cx="6871048" cy="365125"/>
          </a:xfrm>
          <a:prstGeom prst="rect">
            <a:avLst/>
          </a:prstGeom>
        </p:spPr>
        <p:txBody>
          <a:bodyPr/>
          <a:lstStyle>
            <a:lvl1pPr>
              <a:defRPr>
                <a:latin typeface="Amazon Ember" panose="02000000000000000000" pitchFamily="2" charset="0"/>
                <a:ea typeface="Amazon Ember" panose="02000000000000000000" pitchFamily="2" charset="0"/>
              </a:defRPr>
            </a:lvl1pPr>
          </a:lstStyle>
          <a:p>
            <a:pPr>
              <a:defRPr/>
            </a:pPr>
            <a:r>
              <a:rPr lang="en-US" dirty="0">
                <a:solidFill>
                  <a:srgbClr val="000000">
                    <a:tint val="75000"/>
                  </a:srgbClr>
                </a:solidFill>
              </a:rPr>
              <a:t>© 2020 Amazon Web Services, Inc. or its Affiliates. All rights reserved.</a:t>
            </a:r>
          </a:p>
        </p:txBody>
      </p:sp>
      <p:sp>
        <p:nvSpPr>
          <p:cNvPr id="2" name="Slide Number Placeholder 1"/>
          <p:cNvSpPr>
            <a:spLocks noGrp="1"/>
          </p:cNvSpPr>
          <p:nvPr>
            <p:ph type="sldNum" sz="quarter" idx="12"/>
          </p:nvPr>
        </p:nvSpPr>
        <p:spPr/>
        <p:txBody>
          <a:bodyPr/>
          <a:lstStyle/>
          <a:p>
            <a:fld id="{B6A95138-A96E-2F42-A959-2EFD44FE4AB7}" type="slidenum">
              <a:rPr lang="en-US" smtClean="0"/>
              <a:pPr/>
              <a:t>26</a:t>
            </a:fld>
            <a:endParaRPr lang="en-US" dirty="0"/>
          </a:p>
        </p:txBody>
      </p:sp>
    </p:spTree>
    <p:custDataLst>
      <p:tags r:id="rId1"/>
    </p:custDataLst>
    <p:extLst>
      <p:ext uri="{BB962C8B-B14F-4D97-AF65-F5344CB8AC3E}">
        <p14:creationId xmlns:p14="http://schemas.microsoft.com/office/powerpoint/2010/main" val="34913947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p:txBody>
          <a:bodyPr>
            <a:normAutofit fontScale="85000" lnSpcReduction="10000"/>
          </a:bodyPr>
          <a:lstStyle/>
          <a:p>
            <a:r>
              <a:rPr lang="en-US" b="1" dirty="0"/>
              <a:t>Module 1: Welcome to AWS Academy Cloud Architecting</a:t>
            </a:r>
          </a:p>
        </p:txBody>
      </p:sp>
      <p:sp>
        <p:nvSpPr>
          <p:cNvPr id="2" name="Title 1"/>
          <p:cNvSpPr>
            <a:spLocks noGrp="1"/>
          </p:cNvSpPr>
          <p:nvPr>
            <p:ph type="title"/>
          </p:nvPr>
        </p:nvSpPr>
        <p:spPr/>
        <p:txBody>
          <a:bodyPr/>
          <a:lstStyle/>
          <a:p>
            <a:r>
              <a:rPr lang="en-US" sz="4000" dirty="0"/>
              <a:t>Section 3: Roles in cloud computing</a:t>
            </a:r>
          </a:p>
        </p:txBody>
      </p:sp>
      <p:sp>
        <p:nvSpPr>
          <p:cNvPr id="4" name="Footer Placeholder 3">
            <a:extLst>
              <a:ext uri="{FF2B5EF4-FFF2-40B4-BE49-F238E27FC236}">
                <a16:creationId xmlns:a16="http://schemas.microsoft.com/office/drawing/2014/main" id="{7BB800D0-90B8-1345-9CCB-7EA2E508C14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24012721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28F81E6-2E47-AB4E-B206-72C54CD5E8AD}"/>
              </a:ext>
            </a:extLst>
          </p:cNvPr>
          <p:cNvSpPr>
            <a:spLocks noGrp="1"/>
          </p:cNvSpPr>
          <p:nvPr>
            <p:ph type="title"/>
          </p:nvPr>
        </p:nvSpPr>
        <p:spPr>
          <a:xfrm>
            <a:off x="419100" y="365125"/>
            <a:ext cx="9034272" cy="474119"/>
          </a:xfrm>
        </p:spPr>
        <p:txBody>
          <a:bodyPr/>
          <a:lstStyle/>
          <a:p>
            <a:r>
              <a:rPr lang="en-US" dirty="0"/>
              <a:t>Roles in computing: IT professional</a:t>
            </a:r>
          </a:p>
        </p:txBody>
      </p:sp>
      <p:pic>
        <p:nvPicPr>
          <p:cNvPr id="11" name="Picture 10">
            <a:extLst>
              <a:ext uri="{FF2B5EF4-FFF2-40B4-BE49-F238E27FC236}">
                <a16:creationId xmlns:a16="http://schemas.microsoft.com/office/drawing/2014/main" id="{A95D5F13-1EF5-7245-B388-79B4D4B57FE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280160" y="1554480"/>
            <a:ext cx="2553195" cy="3931920"/>
          </a:xfrm>
          <a:prstGeom prst="rect">
            <a:avLst/>
          </a:prstGeom>
        </p:spPr>
      </p:pic>
      <p:sp>
        <p:nvSpPr>
          <p:cNvPr id="7" name="Content Placeholder 6">
            <a:extLst>
              <a:ext uri="{FF2B5EF4-FFF2-40B4-BE49-F238E27FC236}">
                <a16:creationId xmlns:a16="http://schemas.microsoft.com/office/drawing/2014/main" id="{BEBF1816-88F8-434C-A80C-C534BF22B145}"/>
              </a:ext>
            </a:extLst>
          </p:cNvPr>
          <p:cNvSpPr>
            <a:spLocks noGrp="1"/>
          </p:cNvSpPr>
          <p:nvPr>
            <p:ph idx="1"/>
          </p:nvPr>
        </p:nvSpPr>
        <p:spPr>
          <a:xfrm>
            <a:off x="4297680" y="1828800"/>
            <a:ext cx="7076173" cy="3521497"/>
          </a:xfrm>
        </p:spPr>
        <p:txBody>
          <a:bodyPr/>
          <a:lstStyle/>
          <a:p>
            <a:pPr marL="0" indent="0">
              <a:buNone/>
            </a:pPr>
            <a:r>
              <a:rPr lang="en-US" dirty="0">
                <a:solidFill>
                  <a:schemeClr val="accent5"/>
                </a:solidFill>
                <a:latin typeface="Amazon Ember" panose="020B0603020204020204"/>
              </a:rPr>
              <a:t>IT professional</a:t>
            </a:r>
          </a:p>
          <a:p>
            <a:pPr lvl="1">
              <a:lnSpc>
                <a:spcPct val="100000"/>
              </a:lnSpc>
            </a:pPr>
            <a:r>
              <a:rPr lang="en-US" dirty="0">
                <a:latin typeface="+mn-lt"/>
              </a:rPr>
              <a:t>Generalist, might manage an application</a:t>
            </a:r>
          </a:p>
          <a:p>
            <a:pPr lvl="1">
              <a:lnSpc>
                <a:spcPct val="100000"/>
              </a:lnSpc>
            </a:pPr>
            <a:r>
              <a:rPr lang="en-US" dirty="0">
                <a:latin typeface="+mn-lt"/>
              </a:rPr>
              <a:t>Often manages a production environment</a:t>
            </a:r>
          </a:p>
          <a:p>
            <a:pPr lvl="1">
              <a:lnSpc>
                <a:spcPct val="100000"/>
              </a:lnSpc>
            </a:pPr>
            <a:r>
              <a:rPr lang="en-US" dirty="0">
                <a:latin typeface="+mn-lt"/>
              </a:rPr>
              <a:t>Highly technical</a:t>
            </a:r>
          </a:p>
          <a:p>
            <a:pPr lvl="1">
              <a:lnSpc>
                <a:spcPct val="100000"/>
              </a:lnSpc>
            </a:pPr>
            <a:r>
              <a:rPr lang="en-US" dirty="0">
                <a:latin typeface="+mn-lt"/>
              </a:rPr>
              <a:t>Might have significant or limited experience in cloud technologies</a:t>
            </a:r>
          </a:p>
          <a:p>
            <a:pPr lvl="1">
              <a:lnSpc>
                <a:spcPct val="100000"/>
              </a:lnSpc>
            </a:pPr>
            <a:r>
              <a:rPr lang="en-US" dirty="0">
                <a:latin typeface="+mn-lt"/>
              </a:rPr>
              <a:t>Might specialize in one area (such as security or storage)</a:t>
            </a:r>
          </a:p>
        </p:txBody>
      </p:sp>
      <p:sp>
        <p:nvSpPr>
          <p:cNvPr id="10" name="TextBox 9">
            <a:extLst>
              <a:ext uri="{FF2B5EF4-FFF2-40B4-BE49-F238E27FC236}">
                <a16:creationId xmlns:a16="http://schemas.microsoft.com/office/drawing/2014/main" id="{2E735218-12CC-934B-894F-526BA5378DF3}"/>
              </a:ext>
            </a:extLst>
          </p:cNvPr>
          <p:cNvSpPr txBox="1"/>
          <p:nvPr/>
        </p:nvSpPr>
        <p:spPr>
          <a:xfrm>
            <a:off x="914400" y="5577840"/>
            <a:ext cx="10573728" cy="461665"/>
          </a:xfrm>
          <a:prstGeom prst="rect">
            <a:avLst/>
          </a:prstGeom>
          <a:noFill/>
        </p:spPr>
        <p:txBody>
          <a:bodyPr wrap="square" rtlCol="0">
            <a:spAutoFit/>
          </a:bodyPr>
          <a:lstStyle/>
          <a:p>
            <a:r>
              <a:rPr lang="en-US" sz="2400" dirty="0">
                <a:latin typeface="Amazon Ember" panose="020B0603020204020204"/>
              </a:rPr>
              <a:t>Job titles: IT Administrator, Systems Administrator, Network Administrator</a:t>
            </a:r>
          </a:p>
        </p:txBody>
      </p:sp>
      <p:sp>
        <p:nvSpPr>
          <p:cNvPr id="4" name="Footer Placeholder 3">
            <a:extLst>
              <a:ext uri="{FF2B5EF4-FFF2-40B4-BE49-F238E27FC236}">
                <a16:creationId xmlns:a16="http://schemas.microsoft.com/office/drawing/2014/main" id="{A350D5D8-0713-6541-9205-2EFAE1CDDE6B}"/>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49D7DAF9-F337-6D47-9137-4B7CA55292C5}"/>
              </a:ext>
            </a:extLst>
          </p:cNvPr>
          <p:cNvSpPr>
            <a:spLocks noGrp="1"/>
          </p:cNvSpPr>
          <p:nvPr>
            <p:ph type="sldNum" sz="quarter" idx="12"/>
          </p:nvPr>
        </p:nvSpPr>
        <p:spPr/>
        <p:txBody>
          <a:bodyPr/>
          <a:lstStyle/>
          <a:p>
            <a:fld id="{B6A95138-A96E-2F42-A959-2EFD44FE4AB7}" type="slidenum">
              <a:rPr lang="en-US" smtClean="0"/>
              <a:t>28</a:t>
            </a:fld>
            <a:endParaRPr lang="en-US" dirty="0"/>
          </a:p>
        </p:txBody>
      </p:sp>
    </p:spTree>
    <p:custDataLst>
      <p:tags r:id="rId1"/>
    </p:custDataLst>
    <p:extLst>
      <p:ext uri="{BB962C8B-B14F-4D97-AF65-F5344CB8AC3E}">
        <p14:creationId xmlns:p14="http://schemas.microsoft.com/office/powerpoint/2010/main" val="33809790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28F81E6-2E47-AB4E-B206-72C54CD5E8AD}"/>
              </a:ext>
            </a:extLst>
          </p:cNvPr>
          <p:cNvSpPr>
            <a:spLocks noGrp="1"/>
          </p:cNvSpPr>
          <p:nvPr>
            <p:ph type="title"/>
          </p:nvPr>
        </p:nvSpPr>
        <p:spPr/>
        <p:txBody>
          <a:bodyPr/>
          <a:lstStyle/>
          <a:p>
            <a:r>
              <a:rPr lang="en-US" dirty="0"/>
              <a:t>Roles in computing: IT leader</a:t>
            </a:r>
          </a:p>
        </p:txBody>
      </p:sp>
      <p:pic>
        <p:nvPicPr>
          <p:cNvPr id="7" name="Picture 6">
            <a:extLst>
              <a:ext uri="{FF2B5EF4-FFF2-40B4-BE49-F238E27FC236}">
                <a16:creationId xmlns:a16="http://schemas.microsoft.com/office/drawing/2014/main" id="{CE312466-916B-C34F-B186-478C3FA7E1D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280160" y="1554480"/>
            <a:ext cx="2896679" cy="3931920"/>
          </a:xfrm>
          <a:prstGeom prst="rect">
            <a:avLst/>
          </a:prstGeom>
        </p:spPr>
      </p:pic>
      <p:sp>
        <p:nvSpPr>
          <p:cNvPr id="8" name="Content Placeholder 7">
            <a:extLst>
              <a:ext uri="{FF2B5EF4-FFF2-40B4-BE49-F238E27FC236}">
                <a16:creationId xmlns:a16="http://schemas.microsoft.com/office/drawing/2014/main" id="{86CBE72C-4E77-E046-A8D6-1C8E67ACE44D}"/>
              </a:ext>
            </a:extLst>
          </p:cNvPr>
          <p:cNvSpPr>
            <a:spLocks noGrp="1"/>
          </p:cNvSpPr>
          <p:nvPr>
            <p:ph idx="13"/>
          </p:nvPr>
        </p:nvSpPr>
        <p:spPr>
          <a:xfrm>
            <a:off x="4297680" y="1828800"/>
            <a:ext cx="6564851" cy="3050730"/>
          </a:xfrm>
        </p:spPr>
        <p:txBody>
          <a:bodyPr/>
          <a:lstStyle/>
          <a:p>
            <a:pPr marL="0" indent="0">
              <a:buNone/>
            </a:pPr>
            <a:r>
              <a:rPr lang="en-US" dirty="0">
                <a:solidFill>
                  <a:schemeClr val="accent5"/>
                </a:solidFill>
                <a:latin typeface="Amazon Ember" panose="020B0603020204020204"/>
              </a:rPr>
              <a:t>IT leader</a:t>
            </a:r>
          </a:p>
          <a:p>
            <a:pPr lvl="1"/>
            <a:r>
              <a:rPr lang="en-US" dirty="0">
                <a:latin typeface="+mn-lt"/>
              </a:rPr>
              <a:t>Leads a team of IT professionals</a:t>
            </a:r>
          </a:p>
          <a:p>
            <a:pPr lvl="1"/>
            <a:r>
              <a:rPr lang="en-US" dirty="0">
                <a:latin typeface="+mn-lt"/>
              </a:rPr>
              <a:t>Responsible for day-to-day operations</a:t>
            </a:r>
          </a:p>
          <a:p>
            <a:pPr lvl="1"/>
            <a:r>
              <a:rPr lang="en-US" dirty="0">
                <a:latin typeface="+mn-lt"/>
              </a:rPr>
              <a:t>Manages a budget, stays informed about and chooses new technologies</a:t>
            </a:r>
          </a:p>
          <a:p>
            <a:pPr lvl="1"/>
            <a:r>
              <a:rPr lang="en-US" dirty="0">
                <a:latin typeface="+mn-lt"/>
              </a:rPr>
              <a:t>Hands on during early stages of a project, then delegates the team to take over</a:t>
            </a:r>
          </a:p>
          <a:p>
            <a:pPr lvl="1"/>
            <a:endParaRPr lang="en-US" dirty="0">
              <a:latin typeface="Amazon Ember" panose="020B0603020204020204"/>
            </a:endParaRPr>
          </a:p>
        </p:txBody>
      </p:sp>
      <p:sp>
        <p:nvSpPr>
          <p:cNvPr id="10" name="TextBox 9">
            <a:extLst>
              <a:ext uri="{FF2B5EF4-FFF2-40B4-BE49-F238E27FC236}">
                <a16:creationId xmlns:a16="http://schemas.microsoft.com/office/drawing/2014/main" id="{3BE45BB3-03D7-9E41-87B3-20BE0AA4A030}"/>
              </a:ext>
            </a:extLst>
          </p:cNvPr>
          <p:cNvSpPr txBox="1"/>
          <p:nvPr/>
        </p:nvSpPr>
        <p:spPr>
          <a:xfrm>
            <a:off x="914400" y="5577840"/>
            <a:ext cx="7850777" cy="461665"/>
          </a:xfrm>
          <a:prstGeom prst="rect">
            <a:avLst/>
          </a:prstGeom>
          <a:noFill/>
        </p:spPr>
        <p:txBody>
          <a:bodyPr wrap="square" rtlCol="0">
            <a:spAutoFit/>
          </a:bodyPr>
          <a:lstStyle/>
          <a:p>
            <a:r>
              <a:rPr lang="en-US" sz="2400" dirty="0">
                <a:latin typeface="Amazon Ember" panose="020B0603020204020204"/>
              </a:rPr>
              <a:t>Job titles: IT Manager, IT Director, IT Supervisor</a:t>
            </a:r>
            <a:endParaRPr lang="en-US" sz="2400" dirty="0">
              <a:latin typeface="Amazon Ember" panose="020B0603020204020204"/>
              <a:ea typeface="Amazon Ember Light" panose="020B0403020204020204" pitchFamily="34" charset="0"/>
              <a:cs typeface="Amazon Ember Light" panose="020B0403020204020204" pitchFamily="34" charset="0"/>
            </a:endParaRPr>
          </a:p>
        </p:txBody>
      </p:sp>
      <p:sp>
        <p:nvSpPr>
          <p:cNvPr id="4" name="Footer Placeholder 3">
            <a:extLst>
              <a:ext uri="{FF2B5EF4-FFF2-40B4-BE49-F238E27FC236}">
                <a16:creationId xmlns:a16="http://schemas.microsoft.com/office/drawing/2014/main" id="{A350D5D8-0713-6541-9205-2EFAE1CDDE6B}"/>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49D7DAF9-F337-6D47-9137-4B7CA55292C5}"/>
              </a:ext>
            </a:extLst>
          </p:cNvPr>
          <p:cNvSpPr>
            <a:spLocks noGrp="1"/>
          </p:cNvSpPr>
          <p:nvPr>
            <p:ph type="sldNum" sz="quarter" idx="12"/>
          </p:nvPr>
        </p:nvSpPr>
        <p:spPr/>
        <p:txBody>
          <a:bodyPr/>
          <a:lstStyle/>
          <a:p>
            <a:fld id="{B6A95138-A96E-2F42-A959-2EFD44FE4AB7}" type="slidenum">
              <a:rPr lang="en-US" smtClean="0"/>
              <a:t>29</a:t>
            </a:fld>
            <a:endParaRPr lang="en-US" dirty="0"/>
          </a:p>
        </p:txBody>
      </p:sp>
    </p:spTree>
    <p:custDataLst>
      <p:tags r:id="rId1"/>
    </p:custDataLst>
    <p:extLst>
      <p:ext uri="{BB962C8B-B14F-4D97-AF65-F5344CB8AC3E}">
        <p14:creationId xmlns:p14="http://schemas.microsoft.com/office/powerpoint/2010/main" val="3812693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dirty="0"/>
              <a:t>Module objectives</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p:txBody>
          <a:bodyPr/>
          <a:lstStyle/>
          <a:p>
            <a:pPr marL="0" indent="0">
              <a:buNone/>
            </a:pPr>
            <a:r>
              <a:rPr lang="en-US" dirty="0"/>
              <a:t>At the end of this module, you should be able to:</a:t>
            </a:r>
          </a:p>
          <a:p>
            <a:pPr lvl="0"/>
            <a:r>
              <a:rPr lang="en-US" sz="2400" dirty="0"/>
              <a:t>Identify course prerequisites and objectives</a:t>
            </a:r>
          </a:p>
          <a:p>
            <a:pPr lvl="0"/>
            <a:r>
              <a:rPr lang="en-US" sz="2400" dirty="0"/>
              <a:t>Recognize the café business case </a:t>
            </a:r>
          </a:p>
          <a:p>
            <a:pPr lvl="0"/>
            <a:r>
              <a:rPr lang="en-US" sz="2400" dirty="0"/>
              <a:t>Indicate the role of cloud architects</a:t>
            </a:r>
          </a:p>
        </p:txBody>
      </p:sp>
      <p:sp>
        <p:nvSpPr>
          <p:cNvPr id="3" name="Footer Placeholder 2">
            <a:extLst>
              <a:ext uri="{FF2B5EF4-FFF2-40B4-BE49-F238E27FC236}">
                <a16:creationId xmlns:a16="http://schemas.microsoft.com/office/drawing/2014/main" id="{08EDF210-8A75-2740-8664-8AEB6CD1C241}"/>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D0E9032A-B193-E649-B33A-8B2DE7FF0AB8}"/>
              </a:ext>
            </a:extLst>
          </p:cNvPr>
          <p:cNvSpPr>
            <a:spLocks noGrp="1"/>
          </p:cNvSpPr>
          <p:nvPr>
            <p:ph type="sldNum" sz="quarter" idx="12"/>
          </p:nvPr>
        </p:nvSpPr>
        <p:spPr/>
        <p:txBody>
          <a:bodyPr/>
          <a:lstStyle/>
          <a:p>
            <a:fld id="{B6A95138-A96E-2F42-A959-2EFD44FE4AB7}" type="slidenum">
              <a:rPr lang="en-US" smtClean="0"/>
              <a:pPr/>
              <a:t>3</a:t>
            </a:fld>
            <a:endParaRPr lang="en-US" dirty="0"/>
          </a:p>
        </p:txBody>
      </p:sp>
    </p:spTree>
    <p:custDataLst>
      <p:tags r:id="rId1"/>
    </p:custDataLst>
    <p:extLst>
      <p:ext uri="{BB962C8B-B14F-4D97-AF65-F5344CB8AC3E}">
        <p14:creationId xmlns:p14="http://schemas.microsoft.com/office/powerpoint/2010/main" val="396247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3E5B0-2574-1544-ADF5-377356248E40}"/>
              </a:ext>
            </a:extLst>
          </p:cNvPr>
          <p:cNvSpPr>
            <a:spLocks noGrp="1"/>
          </p:cNvSpPr>
          <p:nvPr>
            <p:ph type="title"/>
          </p:nvPr>
        </p:nvSpPr>
        <p:spPr/>
        <p:txBody>
          <a:bodyPr/>
          <a:lstStyle/>
          <a:p>
            <a:r>
              <a:rPr lang="en-US" dirty="0"/>
              <a:t>Roles in computing: Developer</a:t>
            </a:r>
          </a:p>
        </p:txBody>
      </p:sp>
      <p:pic>
        <p:nvPicPr>
          <p:cNvPr id="3" name="Picture 2">
            <a:extLst>
              <a:ext uri="{FF2B5EF4-FFF2-40B4-BE49-F238E27FC236}">
                <a16:creationId xmlns:a16="http://schemas.microsoft.com/office/drawing/2014/main" id="{95569E01-0E0D-3045-A5FC-8EECCCF731D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280160" y="1554480"/>
            <a:ext cx="2601719" cy="3931920"/>
          </a:xfrm>
          <a:prstGeom prst="rect">
            <a:avLst/>
          </a:prstGeom>
        </p:spPr>
      </p:pic>
      <p:sp>
        <p:nvSpPr>
          <p:cNvPr id="6" name="Content Placeholder 5">
            <a:extLst>
              <a:ext uri="{FF2B5EF4-FFF2-40B4-BE49-F238E27FC236}">
                <a16:creationId xmlns:a16="http://schemas.microsoft.com/office/drawing/2014/main" id="{0EB74EBC-58F8-C149-9565-0E93F2AEDE62}"/>
              </a:ext>
            </a:extLst>
          </p:cNvPr>
          <p:cNvSpPr>
            <a:spLocks noGrp="1"/>
          </p:cNvSpPr>
          <p:nvPr>
            <p:ph idx="1"/>
          </p:nvPr>
        </p:nvSpPr>
        <p:spPr>
          <a:xfrm>
            <a:off x="4297680" y="1828800"/>
            <a:ext cx="7096927" cy="3051104"/>
          </a:xfrm>
        </p:spPr>
        <p:txBody>
          <a:bodyPr/>
          <a:lstStyle/>
          <a:p>
            <a:pPr marL="0" indent="0">
              <a:buNone/>
            </a:pPr>
            <a:r>
              <a:rPr lang="en-US" dirty="0">
                <a:solidFill>
                  <a:schemeClr val="accent5"/>
                </a:solidFill>
                <a:latin typeface="Amazon Ember" panose="020B0603020204020204"/>
              </a:rPr>
              <a:t>Developer</a:t>
            </a:r>
          </a:p>
          <a:p>
            <a:pPr lvl="1"/>
            <a:r>
              <a:rPr lang="en-US" dirty="0">
                <a:latin typeface="+mn-lt"/>
              </a:rPr>
              <a:t>Writes, tests, and fixes code</a:t>
            </a:r>
          </a:p>
          <a:p>
            <a:pPr lvl="1"/>
            <a:r>
              <a:rPr lang="en-US" dirty="0">
                <a:latin typeface="+mn-lt"/>
              </a:rPr>
              <a:t>Thinks about projects at the application level</a:t>
            </a:r>
          </a:p>
          <a:p>
            <a:pPr lvl="1"/>
            <a:r>
              <a:rPr lang="en-US" dirty="0">
                <a:latin typeface="+mn-lt"/>
              </a:rPr>
              <a:t>Likes sample code</a:t>
            </a:r>
          </a:p>
          <a:p>
            <a:pPr lvl="1"/>
            <a:r>
              <a:rPr lang="en-US" dirty="0">
                <a:latin typeface="+mn-lt"/>
              </a:rPr>
              <a:t>Works with APIs, SDKs</a:t>
            </a:r>
          </a:p>
        </p:txBody>
      </p:sp>
      <p:sp>
        <p:nvSpPr>
          <p:cNvPr id="9" name="TextBox 8">
            <a:extLst>
              <a:ext uri="{FF2B5EF4-FFF2-40B4-BE49-F238E27FC236}">
                <a16:creationId xmlns:a16="http://schemas.microsoft.com/office/drawing/2014/main" id="{7EF8991F-C525-1848-8542-656C33E68CB5}"/>
              </a:ext>
            </a:extLst>
          </p:cNvPr>
          <p:cNvSpPr txBox="1"/>
          <p:nvPr/>
        </p:nvSpPr>
        <p:spPr>
          <a:xfrm>
            <a:off x="914400" y="5513672"/>
            <a:ext cx="10026316" cy="830997"/>
          </a:xfrm>
          <a:prstGeom prst="rect">
            <a:avLst/>
          </a:prstGeom>
          <a:noFill/>
        </p:spPr>
        <p:txBody>
          <a:bodyPr wrap="square" rtlCol="0">
            <a:spAutoFit/>
          </a:bodyPr>
          <a:lstStyle/>
          <a:p>
            <a:r>
              <a:rPr lang="en-US" sz="2400" dirty="0">
                <a:latin typeface="Amazon Ember" panose="020B0603020204020204"/>
              </a:rPr>
              <a:t>Job titles: Software Developer, System Architect, Software Development Manager</a:t>
            </a:r>
            <a:endParaRPr lang="en-US" sz="2400" dirty="0">
              <a:latin typeface="Amazon Ember" panose="020B0603020204020204"/>
              <a:ea typeface="Amazon Ember Light" panose="020B0403020204020204" pitchFamily="34" charset="0"/>
              <a:cs typeface="Amazon Ember Light" panose="020B0403020204020204" pitchFamily="34" charset="0"/>
            </a:endParaRPr>
          </a:p>
        </p:txBody>
      </p:sp>
      <p:sp>
        <p:nvSpPr>
          <p:cNvPr id="4" name="Footer Placeholder 3">
            <a:extLst>
              <a:ext uri="{FF2B5EF4-FFF2-40B4-BE49-F238E27FC236}">
                <a16:creationId xmlns:a16="http://schemas.microsoft.com/office/drawing/2014/main" id="{62C02E9F-022C-DA4C-ADDF-F1FEAAF612A4}"/>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62282311-35EE-B44C-8D85-864532AB60D5}"/>
              </a:ext>
            </a:extLst>
          </p:cNvPr>
          <p:cNvSpPr>
            <a:spLocks noGrp="1"/>
          </p:cNvSpPr>
          <p:nvPr>
            <p:ph type="sldNum" sz="quarter" idx="12"/>
          </p:nvPr>
        </p:nvSpPr>
        <p:spPr/>
        <p:txBody>
          <a:bodyPr/>
          <a:lstStyle/>
          <a:p>
            <a:fld id="{B6A95138-A96E-2F42-A959-2EFD44FE4AB7}" type="slidenum">
              <a:rPr lang="en-US" smtClean="0"/>
              <a:t>30</a:t>
            </a:fld>
            <a:endParaRPr lang="en-US" dirty="0"/>
          </a:p>
        </p:txBody>
      </p:sp>
    </p:spTree>
    <p:custDataLst>
      <p:tags r:id="rId1"/>
    </p:custDataLst>
    <p:extLst>
      <p:ext uri="{BB962C8B-B14F-4D97-AF65-F5344CB8AC3E}">
        <p14:creationId xmlns:p14="http://schemas.microsoft.com/office/powerpoint/2010/main" val="252463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3E5B0-2574-1544-ADF5-377356248E40}"/>
              </a:ext>
            </a:extLst>
          </p:cNvPr>
          <p:cNvSpPr>
            <a:spLocks noGrp="1"/>
          </p:cNvSpPr>
          <p:nvPr>
            <p:ph type="title"/>
          </p:nvPr>
        </p:nvSpPr>
        <p:spPr/>
        <p:txBody>
          <a:bodyPr/>
          <a:lstStyle/>
          <a:p>
            <a:r>
              <a:rPr lang="en-US" dirty="0"/>
              <a:t>Roles in computing: DevOps engineer</a:t>
            </a:r>
          </a:p>
        </p:txBody>
      </p:sp>
      <p:pic>
        <p:nvPicPr>
          <p:cNvPr id="3" name="Picture 2">
            <a:extLst>
              <a:ext uri="{FF2B5EF4-FFF2-40B4-BE49-F238E27FC236}">
                <a16:creationId xmlns:a16="http://schemas.microsoft.com/office/drawing/2014/main" id="{A5776B04-FE08-254C-938F-11515EE715A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018896" y="1554480"/>
            <a:ext cx="3303624" cy="3931920"/>
          </a:xfrm>
          <a:prstGeom prst="rect">
            <a:avLst/>
          </a:prstGeom>
        </p:spPr>
      </p:pic>
      <p:sp>
        <p:nvSpPr>
          <p:cNvPr id="7" name="Content Placeholder 6">
            <a:extLst>
              <a:ext uri="{FF2B5EF4-FFF2-40B4-BE49-F238E27FC236}">
                <a16:creationId xmlns:a16="http://schemas.microsoft.com/office/drawing/2014/main" id="{95C044C2-6008-FA44-8290-6E571A331A63}"/>
              </a:ext>
            </a:extLst>
          </p:cNvPr>
          <p:cNvSpPr>
            <a:spLocks noGrp="1"/>
          </p:cNvSpPr>
          <p:nvPr>
            <p:ph idx="13"/>
          </p:nvPr>
        </p:nvSpPr>
        <p:spPr>
          <a:xfrm>
            <a:off x="4297680" y="1828800"/>
            <a:ext cx="7475220" cy="2897647"/>
          </a:xfrm>
        </p:spPr>
        <p:txBody>
          <a:bodyPr/>
          <a:lstStyle/>
          <a:p>
            <a:pPr marL="0" indent="0">
              <a:buNone/>
            </a:pPr>
            <a:r>
              <a:rPr lang="en-US" dirty="0">
                <a:solidFill>
                  <a:schemeClr val="accent5"/>
                </a:solidFill>
                <a:latin typeface="Amazon Ember" panose="020B0603020204020204"/>
              </a:rPr>
              <a:t>DevOps engineer</a:t>
            </a:r>
          </a:p>
          <a:p>
            <a:pPr lvl="1"/>
            <a:r>
              <a:rPr lang="en-US" dirty="0">
                <a:latin typeface="+mn-lt"/>
              </a:rPr>
              <a:t>Builds out the infrastructure that applications run on, often in the cloud</a:t>
            </a:r>
          </a:p>
          <a:p>
            <a:pPr lvl="1"/>
            <a:r>
              <a:rPr lang="en-US" dirty="0">
                <a:latin typeface="+mn-lt"/>
              </a:rPr>
              <a:t>Follow the guidelines of the cloud architect</a:t>
            </a:r>
          </a:p>
          <a:p>
            <a:pPr lvl="1"/>
            <a:r>
              <a:rPr lang="en-US" dirty="0">
                <a:latin typeface="+mn-lt"/>
              </a:rPr>
              <a:t>Prefer experimenting and trying things out rather than lots of reading</a:t>
            </a:r>
          </a:p>
          <a:p>
            <a:pPr lvl="1"/>
            <a:endParaRPr lang="en-US" dirty="0">
              <a:latin typeface="Amazon Ember" panose="020B0603020204020204"/>
            </a:endParaRPr>
          </a:p>
        </p:txBody>
      </p:sp>
      <p:sp>
        <p:nvSpPr>
          <p:cNvPr id="9" name="TextBox 8">
            <a:extLst>
              <a:ext uri="{FF2B5EF4-FFF2-40B4-BE49-F238E27FC236}">
                <a16:creationId xmlns:a16="http://schemas.microsoft.com/office/drawing/2014/main" id="{55F7B886-B006-BE46-A9FC-660C9EAD9928}"/>
              </a:ext>
            </a:extLst>
          </p:cNvPr>
          <p:cNvSpPr txBox="1"/>
          <p:nvPr/>
        </p:nvSpPr>
        <p:spPr>
          <a:xfrm>
            <a:off x="914400" y="5577840"/>
            <a:ext cx="9060494" cy="461665"/>
          </a:xfrm>
          <a:prstGeom prst="rect">
            <a:avLst/>
          </a:prstGeom>
          <a:noFill/>
        </p:spPr>
        <p:txBody>
          <a:bodyPr wrap="none" rtlCol="0">
            <a:spAutoFit/>
          </a:bodyPr>
          <a:lstStyle/>
          <a:p>
            <a:r>
              <a:rPr lang="en-US" sz="2400" dirty="0">
                <a:latin typeface="Amazon Ember" panose="020B0603020204020204"/>
              </a:rPr>
              <a:t>Job titles: DevOps Engineer, Reliability Engineer, Build Engineer</a:t>
            </a:r>
            <a:endParaRPr lang="en-US" sz="2400" dirty="0">
              <a:latin typeface="Amazon Ember" panose="020B0603020204020204"/>
              <a:ea typeface="Amazon Ember Light" panose="020B0403020204020204" pitchFamily="34" charset="0"/>
              <a:cs typeface="Amazon Ember Light" panose="020B0403020204020204" pitchFamily="34" charset="0"/>
            </a:endParaRPr>
          </a:p>
        </p:txBody>
      </p:sp>
      <p:sp>
        <p:nvSpPr>
          <p:cNvPr id="4" name="Footer Placeholder 3">
            <a:extLst>
              <a:ext uri="{FF2B5EF4-FFF2-40B4-BE49-F238E27FC236}">
                <a16:creationId xmlns:a16="http://schemas.microsoft.com/office/drawing/2014/main" id="{62C02E9F-022C-DA4C-ADDF-F1FEAAF612A4}"/>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62282311-35EE-B44C-8D85-864532AB60D5}"/>
              </a:ext>
            </a:extLst>
          </p:cNvPr>
          <p:cNvSpPr>
            <a:spLocks noGrp="1"/>
          </p:cNvSpPr>
          <p:nvPr>
            <p:ph type="sldNum" sz="quarter" idx="12"/>
          </p:nvPr>
        </p:nvSpPr>
        <p:spPr/>
        <p:txBody>
          <a:bodyPr/>
          <a:lstStyle/>
          <a:p>
            <a:fld id="{B6A95138-A96E-2F42-A959-2EFD44FE4AB7}" type="slidenum">
              <a:rPr lang="en-US" smtClean="0"/>
              <a:t>31</a:t>
            </a:fld>
            <a:endParaRPr lang="en-US" dirty="0"/>
          </a:p>
        </p:txBody>
      </p:sp>
    </p:spTree>
    <p:custDataLst>
      <p:tags r:id="rId1"/>
    </p:custDataLst>
    <p:extLst>
      <p:ext uri="{BB962C8B-B14F-4D97-AF65-F5344CB8AC3E}">
        <p14:creationId xmlns:p14="http://schemas.microsoft.com/office/powerpoint/2010/main" val="4338763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3E5B0-2574-1544-ADF5-377356248E40}"/>
              </a:ext>
            </a:extLst>
          </p:cNvPr>
          <p:cNvSpPr>
            <a:spLocks noGrp="1"/>
          </p:cNvSpPr>
          <p:nvPr>
            <p:ph type="title"/>
          </p:nvPr>
        </p:nvSpPr>
        <p:spPr/>
        <p:txBody>
          <a:bodyPr/>
          <a:lstStyle/>
          <a:p>
            <a:r>
              <a:rPr lang="en-US" dirty="0"/>
              <a:t>Roles in computing: Cloud architect</a:t>
            </a:r>
          </a:p>
        </p:txBody>
      </p:sp>
      <p:pic>
        <p:nvPicPr>
          <p:cNvPr id="9" name="Picture 8">
            <a:extLst>
              <a:ext uri="{FF2B5EF4-FFF2-40B4-BE49-F238E27FC236}">
                <a16:creationId xmlns:a16="http://schemas.microsoft.com/office/drawing/2014/main" id="{283CEBD6-AB53-074E-BBE6-159DDDABF20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280160" y="1554480"/>
            <a:ext cx="2674102" cy="3931920"/>
          </a:xfrm>
          <a:prstGeom prst="rect">
            <a:avLst/>
          </a:prstGeom>
        </p:spPr>
      </p:pic>
      <p:sp>
        <p:nvSpPr>
          <p:cNvPr id="3" name="Content Placeholder 2">
            <a:extLst>
              <a:ext uri="{FF2B5EF4-FFF2-40B4-BE49-F238E27FC236}">
                <a16:creationId xmlns:a16="http://schemas.microsoft.com/office/drawing/2014/main" id="{26963655-7A75-5847-92AF-30CA67FBE6AE}"/>
              </a:ext>
            </a:extLst>
          </p:cNvPr>
          <p:cNvSpPr>
            <a:spLocks noGrp="1"/>
          </p:cNvSpPr>
          <p:nvPr>
            <p:ph idx="1"/>
          </p:nvPr>
        </p:nvSpPr>
        <p:spPr>
          <a:xfrm>
            <a:off x="4297680" y="1828800"/>
            <a:ext cx="7818638" cy="3657317"/>
          </a:xfrm>
        </p:spPr>
        <p:txBody>
          <a:bodyPr/>
          <a:lstStyle/>
          <a:p>
            <a:pPr marL="0" indent="0">
              <a:buNone/>
            </a:pPr>
            <a:r>
              <a:rPr lang="en-US" dirty="0">
                <a:solidFill>
                  <a:schemeClr val="accent5"/>
                </a:solidFill>
                <a:latin typeface="Amazon Ember" panose="020B0603020204020204"/>
                <a:ea typeface="Amazon Ember" panose="020B0603020204020204" pitchFamily="34" charset="0"/>
                <a:cs typeface="Amazon Ember" panose="020B0603020204020204" pitchFamily="34" charset="0"/>
              </a:rPr>
              <a:t>Cloud architect</a:t>
            </a:r>
          </a:p>
          <a:p>
            <a:pPr lvl="1"/>
            <a:r>
              <a:rPr lang="en-US" sz="2200" dirty="0">
                <a:latin typeface="+mn-lt"/>
              </a:rPr>
              <a:t>Stays up-to-date with new technologies, helps decide which to use</a:t>
            </a:r>
          </a:p>
          <a:p>
            <a:pPr lvl="1"/>
            <a:r>
              <a:rPr lang="en-US" sz="2200" dirty="0">
                <a:latin typeface="+mn-lt"/>
              </a:rPr>
              <a:t>Provides documentation, processes, and tooling to developers </a:t>
            </a:r>
          </a:p>
          <a:p>
            <a:pPr lvl="1"/>
            <a:r>
              <a:rPr lang="en-US" sz="2200" dirty="0">
                <a:latin typeface="+mn-lt"/>
              </a:rPr>
              <a:t>Gives developers freedom to innovate</a:t>
            </a:r>
          </a:p>
          <a:p>
            <a:pPr lvl="1"/>
            <a:r>
              <a:rPr lang="en-US" sz="2200" dirty="0">
                <a:latin typeface="+mn-lt"/>
              </a:rPr>
              <a:t>Common challenges include – </a:t>
            </a:r>
          </a:p>
          <a:p>
            <a:pPr lvl="2"/>
            <a:r>
              <a:rPr lang="en-US" sz="1800" dirty="0">
                <a:latin typeface="+mn-lt"/>
              </a:rPr>
              <a:t>Resource management</a:t>
            </a:r>
          </a:p>
          <a:p>
            <a:pPr lvl="2"/>
            <a:r>
              <a:rPr lang="en-US" sz="1800" dirty="0">
                <a:latin typeface="+mn-lt"/>
              </a:rPr>
              <a:t>Cost optimization</a:t>
            </a:r>
          </a:p>
          <a:p>
            <a:pPr lvl="2"/>
            <a:r>
              <a:rPr lang="en-US" sz="1800" dirty="0">
                <a:latin typeface="+mn-lt"/>
              </a:rPr>
              <a:t>Defining best practices for performance, reliability, and security</a:t>
            </a:r>
          </a:p>
          <a:p>
            <a:pPr lvl="1"/>
            <a:endParaRPr lang="en-US" dirty="0">
              <a:latin typeface="Amazon Ember" panose="020B0603020204020204"/>
            </a:endParaRPr>
          </a:p>
        </p:txBody>
      </p:sp>
      <p:sp>
        <p:nvSpPr>
          <p:cNvPr id="8" name="TextBox 7">
            <a:extLst>
              <a:ext uri="{FF2B5EF4-FFF2-40B4-BE49-F238E27FC236}">
                <a16:creationId xmlns:a16="http://schemas.microsoft.com/office/drawing/2014/main" id="{D6CD3B3F-777D-B74C-B664-D403AAE4EC52}"/>
              </a:ext>
            </a:extLst>
          </p:cNvPr>
          <p:cNvSpPr txBox="1"/>
          <p:nvPr/>
        </p:nvSpPr>
        <p:spPr>
          <a:xfrm>
            <a:off x="914400" y="5577840"/>
            <a:ext cx="8821646" cy="461665"/>
          </a:xfrm>
          <a:prstGeom prst="rect">
            <a:avLst/>
          </a:prstGeom>
          <a:noFill/>
        </p:spPr>
        <p:txBody>
          <a:bodyPr wrap="none" rtlCol="0">
            <a:spAutoFit/>
          </a:bodyPr>
          <a:lstStyle/>
          <a:p>
            <a:r>
              <a:rPr lang="en-US" sz="2400" dirty="0">
                <a:latin typeface="Amazon Ember" panose="020B0603020204020204"/>
              </a:rPr>
              <a:t>Job titles: Cloud Architect, Systems Engineer, Systems Analyst</a:t>
            </a:r>
            <a:endParaRPr lang="en-US" sz="2400" dirty="0">
              <a:latin typeface="Amazon Ember" panose="020B0603020204020204"/>
              <a:ea typeface="Amazon Ember Light" panose="020B0403020204020204" pitchFamily="34" charset="0"/>
              <a:cs typeface="Amazon Ember Light" panose="020B0403020204020204" pitchFamily="34" charset="0"/>
            </a:endParaRPr>
          </a:p>
        </p:txBody>
      </p:sp>
      <p:sp>
        <p:nvSpPr>
          <p:cNvPr id="4" name="Footer Placeholder 3">
            <a:extLst>
              <a:ext uri="{FF2B5EF4-FFF2-40B4-BE49-F238E27FC236}">
                <a16:creationId xmlns:a16="http://schemas.microsoft.com/office/drawing/2014/main" id="{62C02E9F-022C-DA4C-ADDF-F1FEAAF612A4}"/>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62282311-35EE-B44C-8D85-864532AB60D5}"/>
              </a:ext>
            </a:extLst>
          </p:cNvPr>
          <p:cNvSpPr>
            <a:spLocks noGrp="1"/>
          </p:cNvSpPr>
          <p:nvPr>
            <p:ph type="sldNum" sz="quarter" idx="12"/>
          </p:nvPr>
        </p:nvSpPr>
        <p:spPr/>
        <p:txBody>
          <a:bodyPr/>
          <a:lstStyle/>
          <a:p>
            <a:fld id="{B6A95138-A96E-2F42-A959-2EFD44FE4AB7}" type="slidenum">
              <a:rPr lang="en-US" smtClean="0"/>
              <a:t>32</a:t>
            </a:fld>
            <a:endParaRPr lang="en-US" dirty="0"/>
          </a:p>
        </p:txBody>
      </p:sp>
    </p:spTree>
    <p:custDataLst>
      <p:tags r:id="rId1"/>
    </p:custDataLst>
    <p:extLst>
      <p:ext uri="{BB962C8B-B14F-4D97-AF65-F5344CB8AC3E}">
        <p14:creationId xmlns:p14="http://schemas.microsoft.com/office/powerpoint/2010/main" val="718750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FA88A-DE4B-D34B-84BC-D64BFF580F20}"/>
              </a:ext>
            </a:extLst>
          </p:cNvPr>
          <p:cNvSpPr>
            <a:spLocks noGrp="1"/>
          </p:cNvSpPr>
          <p:nvPr>
            <p:ph type="title"/>
          </p:nvPr>
        </p:nvSpPr>
        <p:spPr/>
        <p:txBody>
          <a:bodyPr/>
          <a:lstStyle/>
          <a:p>
            <a:r>
              <a:rPr lang="en-US" dirty="0">
                <a:latin typeface="Amazon Ember" panose="020B0603020204020204"/>
              </a:rPr>
              <a:t>AWS Certification exams</a:t>
            </a:r>
          </a:p>
        </p:txBody>
      </p:sp>
      <p:pic>
        <p:nvPicPr>
          <p:cNvPr id="6" name="Picture 5" descr="Available AWS Certifications">
            <a:extLst>
              <a:ext uri="{FF2B5EF4-FFF2-40B4-BE49-F238E27FC236}">
                <a16:creationId xmlns:a16="http://schemas.microsoft.com/office/drawing/2014/main" id="{4BD91B24-1035-DD4D-8015-808A8C6DA835}"/>
              </a:ext>
            </a:extLst>
          </p:cNvPr>
          <p:cNvPicPr>
            <a:picLocks noChangeAspect="1"/>
          </p:cNvPicPr>
          <p:nvPr/>
        </p:nvPicPr>
        <p:blipFill rotWithShape="1">
          <a:blip r:embed="rId4"/>
          <a:srcRect b="88291"/>
          <a:stretch/>
        </p:blipFill>
        <p:spPr>
          <a:xfrm>
            <a:off x="3319951" y="1333660"/>
            <a:ext cx="8460145" cy="588130"/>
          </a:xfrm>
          <a:prstGeom prst="rect">
            <a:avLst/>
          </a:prstGeom>
        </p:spPr>
      </p:pic>
      <p:sp>
        <p:nvSpPr>
          <p:cNvPr id="13" name="Rectangle 12">
            <a:extLst>
              <a:ext uri="{FF2B5EF4-FFF2-40B4-BE49-F238E27FC236}">
                <a16:creationId xmlns:a16="http://schemas.microsoft.com/office/drawing/2014/main" id="{FF41C242-76A6-4DE1-A22B-A0B3E7DF383A}"/>
              </a:ext>
              <a:ext uri="{C183D7F6-B498-43B3-948B-1728B52AA6E4}">
                <adec:decorative xmlns:adec="http://schemas.microsoft.com/office/drawing/2017/decorative" val="1"/>
              </a:ext>
            </a:extLst>
          </p:cNvPr>
          <p:cNvSpPr/>
          <p:nvPr/>
        </p:nvSpPr>
        <p:spPr>
          <a:xfrm>
            <a:off x="230648" y="1796749"/>
            <a:ext cx="2775257" cy="177211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sp>
        <p:nvSpPr>
          <p:cNvPr id="15" name="Content Placeholder 6">
            <a:extLst>
              <a:ext uri="{FF2B5EF4-FFF2-40B4-BE49-F238E27FC236}">
                <a16:creationId xmlns:a16="http://schemas.microsoft.com/office/drawing/2014/main" id="{3F1D8F3D-EBB1-454F-895F-6411256A103B}"/>
              </a:ext>
            </a:extLst>
          </p:cNvPr>
          <p:cNvSpPr txBox="1">
            <a:spLocks/>
          </p:cNvSpPr>
          <p:nvPr/>
        </p:nvSpPr>
        <p:spPr>
          <a:xfrm>
            <a:off x="321902" y="1796749"/>
            <a:ext cx="2592747" cy="1705070"/>
          </a:xfrm>
          <a:prstGeom prst="rect">
            <a:avLst/>
          </a:prstGeom>
        </p:spPr>
        <p:txBody>
          <a:bodyPr vert="horz" lIns="91440" tIns="45720" rIns="91440" bIns="45720" rtlCol="0"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latin typeface="Amazon Ember" panose="020B0603020204020204"/>
              </a:rPr>
              <a:t>This course helps prepare you for the </a:t>
            </a:r>
            <a:r>
              <a:rPr lang="en-US" sz="2200" dirty="0">
                <a:solidFill>
                  <a:schemeClr val="accent5"/>
                </a:solidFill>
                <a:latin typeface="Amazon Ember" panose="020B0603020204020204"/>
                <a:ea typeface="Amazon Ember" panose="020B0603020204020204" pitchFamily="34" charset="0"/>
                <a:cs typeface="Amazon Ember" panose="020B0603020204020204" pitchFamily="34" charset="0"/>
              </a:rPr>
              <a:t>AWS Certified Solutions Architect – Associate </a:t>
            </a:r>
            <a:r>
              <a:rPr lang="en-US" sz="2200" dirty="0">
                <a:latin typeface="Amazon Ember" panose="020B0603020204020204"/>
              </a:rPr>
              <a:t>exam</a:t>
            </a:r>
          </a:p>
        </p:txBody>
      </p:sp>
      <p:pic>
        <p:nvPicPr>
          <p:cNvPr id="10" name="Picture 9" descr="screen capture of the AWS Certification site, shows that there are two professional-level exams, 3 associate-level exams, 1 foundational-level exam, and 6 speciality-level exams.">
            <a:extLst>
              <a:ext uri="{FF2B5EF4-FFF2-40B4-BE49-F238E27FC236}">
                <a16:creationId xmlns:a16="http://schemas.microsoft.com/office/drawing/2014/main" id="{0FBAF92B-30C4-1944-9B7B-D8FF42C3F0FC}"/>
              </a:ext>
            </a:extLst>
          </p:cNvPr>
          <p:cNvPicPr>
            <a:picLocks noChangeAspect="1"/>
          </p:cNvPicPr>
          <p:nvPr/>
        </p:nvPicPr>
        <p:blipFill>
          <a:blip r:embed="rId5"/>
          <a:stretch>
            <a:fillRect/>
          </a:stretch>
        </p:blipFill>
        <p:spPr>
          <a:xfrm>
            <a:off x="3553117" y="1949525"/>
            <a:ext cx="7993812" cy="4514724"/>
          </a:xfrm>
          <a:prstGeom prst="rect">
            <a:avLst/>
          </a:prstGeom>
        </p:spPr>
      </p:pic>
      <p:cxnSp>
        <p:nvCxnSpPr>
          <p:cNvPr id="14" name="Straight Connector 13">
            <a:extLst>
              <a:ext uri="{FF2B5EF4-FFF2-40B4-BE49-F238E27FC236}">
                <a16:creationId xmlns:a16="http://schemas.microsoft.com/office/drawing/2014/main" id="{D8354383-7415-984E-A71F-1C1A6DC7859A}"/>
              </a:ext>
              <a:ext uri="{C183D7F6-B498-43B3-948B-1728B52AA6E4}">
                <adec:decorative xmlns:adec="http://schemas.microsoft.com/office/drawing/2017/decorative" val="1"/>
              </a:ext>
            </a:extLst>
          </p:cNvPr>
          <p:cNvCxnSpPr>
            <a:cxnSpLocks/>
            <a:endCxn id="8" idx="1"/>
          </p:cNvCxnSpPr>
          <p:nvPr/>
        </p:nvCxnSpPr>
        <p:spPr>
          <a:xfrm>
            <a:off x="3005905" y="2682806"/>
            <a:ext cx="321241" cy="1585875"/>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ADC3B436-CE5F-C348-B0B1-518662D641C6}"/>
              </a:ext>
              <a:ext uri="{C183D7F6-B498-43B3-948B-1728B52AA6E4}">
                <adec:decorative xmlns:adec="http://schemas.microsoft.com/office/drawing/2017/decorative" val="1"/>
              </a:ext>
            </a:extLst>
          </p:cNvPr>
          <p:cNvSpPr/>
          <p:nvPr/>
        </p:nvSpPr>
        <p:spPr>
          <a:xfrm>
            <a:off x="3327146" y="3484915"/>
            <a:ext cx="3390565" cy="1567532"/>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sp>
        <p:nvSpPr>
          <p:cNvPr id="12" name="TextBox 11">
            <a:extLst>
              <a:ext uri="{FF2B5EF4-FFF2-40B4-BE49-F238E27FC236}">
                <a16:creationId xmlns:a16="http://schemas.microsoft.com/office/drawing/2014/main" id="{0A9D950E-5E01-5643-AD52-3BB606BB4F06}"/>
              </a:ext>
            </a:extLst>
          </p:cNvPr>
          <p:cNvSpPr txBox="1"/>
          <p:nvPr/>
        </p:nvSpPr>
        <p:spPr>
          <a:xfrm>
            <a:off x="210186" y="5334981"/>
            <a:ext cx="3229945" cy="923330"/>
          </a:xfrm>
          <a:prstGeom prst="rect">
            <a:avLst/>
          </a:prstGeom>
          <a:noFill/>
        </p:spPr>
        <p:txBody>
          <a:bodyPr wrap="square" rtlCol="0">
            <a:spAutoFit/>
          </a:bodyPr>
          <a:lstStyle/>
          <a:p>
            <a:r>
              <a:rPr lang="en-US" i="1" dirty="0">
                <a:solidFill>
                  <a:schemeClr val="accent5"/>
                </a:solidFill>
                <a:latin typeface="Amazon Ember" panose="020B0603020204020204"/>
                <a:ea typeface="Amazon Ember" panose="020B0603020204020204" pitchFamily="34" charset="0"/>
                <a:cs typeface="Amazon Ember" panose="020B0603020204020204" pitchFamily="34" charset="0"/>
              </a:rPr>
              <a:t>The final module in this course discusses AWS certification in more detail.</a:t>
            </a:r>
          </a:p>
        </p:txBody>
      </p:sp>
      <p:sp>
        <p:nvSpPr>
          <p:cNvPr id="5" name="Footer Placeholder 4">
            <a:extLst>
              <a:ext uri="{FF2B5EF4-FFF2-40B4-BE49-F238E27FC236}">
                <a16:creationId xmlns:a16="http://schemas.microsoft.com/office/drawing/2014/main" id="{1E145015-4D5D-F840-B143-D1D39D7807D0}"/>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04D3C3C4-B036-DA44-976C-A523D7EF4068}"/>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33</a:t>
            </a:fld>
            <a:endParaRPr lang="en-US" dirty="0"/>
          </a:p>
        </p:txBody>
      </p:sp>
    </p:spTree>
    <p:custDataLst>
      <p:tags r:id="rId1"/>
    </p:custDataLst>
    <p:extLst>
      <p:ext uri="{BB962C8B-B14F-4D97-AF65-F5344CB8AC3E}">
        <p14:creationId xmlns:p14="http://schemas.microsoft.com/office/powerpoint/2010/main" val="38427805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3440BC3-762D-4310-82DF-4E1F23D9E6A4}"/>
              </a:ext>
            </a:extLst>
          </p:cNvPr>
          <p:cNvSpPr>
            <a:spLocks noGrp="1"/>
          </p:cNvSpPr>
          <p:nvPr>
            <p:ph type="body" sz="quarter" idx="10"/>
          </p:nvPr>
        </p:nvSpPr>
        <p:spPr/>
        <p:txBody>
          <a:bodyPr>
            <a:normAutofit fontScale="85000" lnSpcReduction="10000"/>
          </a:bodyPr>
          <a:lstStyle/>
          <a:p>
            <a:r>
              <a:rPr lang="en-US" b="1" dirty="0"/>
              <a:t>Module 1: Welcome to AWS Academy Cloud Architecting</a:t>
            </a:r>
          </a:p>
          <a:p>
            <a:endParaRPr lang="en-US" dirty="0"/>
          </a:p>
        </p:txBody>
      </p:sp>
      <p:sp>
        <p:nvSpPr>
          <p:cNvPr id="6" name="Title 5">
            <a:extLst>
              <a:ext uri="{FF2B5EF4-FFF2-40B4-BE49-F238E27FC236}">
                <a16:creationId xmlns:a16="http://schemas.microsoft.com/office/drawing/2014/main" id="{BFC5ECD2-AFF4-4A2B-9E54-AC9D736C4BC9}"/>
              </a:ext>
            </a:extLst>
          </p:cNvPr>
          <p:cNvSpPr>
            <a:spLocks noGrp="1"/>
          </p:cNvSpPr>
          <p:nvPr>
            <p:ph type="title"/>
          </p:nvPr>
        </p:nvSpPr>
        <p:spPr/>
        <p:txBody>
          <a:bodyPr/>
          <a:lstStyle/>
          <a:p>
            <a:r>
              <a:rPr lang="en-US" sz="4000" dirty="0"/>
              <a:t>Module wrap-up</a:t>
            </a:r>
          </a:p>
        </p:txBody>
      </p:sp>
      <p:sp>
        <p:nvSpPr>
          <p:cNvPr id="5" name="Footer Placeholder 4">
            <a:extLst>
              <a:ext uri="{FF2B5EF4-FFF2-40B4-BE49-F238E27FC236}">
                <a16:creationId xmlns:a16="http://schemas.microsoft.com/office/drawing/2014/main" id="{1F7293B6-4B54-4C93-B707-383F2123411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31912275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summary</a:t>
            </a:r>
          </a:p>
        </p:txBody>
      </p:sp>
      <p:sp>
        <p:nvSpPr>
          <p:cNvPr id="6" name="Content Placeholder 5">
            <a:extLst>
              <a:ext uri="{FF2B5EF4-FFF2-40B4-BE49-F238E27FC236}">
                <a16:creationId xmlns:a16="http://schemas.microsoft.com/office/drawing/2014/main" id="{96B1D8CB-247D-9047-BFCE-7C071A34030D}"/>
              </a:ext>
            </a:extLst>
          </p:cNvPr>
          <p:cNvSpPr>
            <a:spLocks noGrp="1"/>
          </p:cNvSpPr>
          <p:nvPr>
            <p:ph idx="1"/>
          </p:nvPr>
        </p:nvSpPr>
        <p:spPr/>
        <p:txBody>
          <a:bodyPr/>
          <a:lstStyle/>
          <a:p>
            <a:pPr marL="0" indent="0">
              <a:buNone/>
            </a:pPr>
            <a:r>
              <a:rPr lang="en-US" dirty="0"/>
              <a:t>In summary, in this module, you learned how to:</a:t>
            </a:r>
          </a:p>
          <a:p>
            <a:pPr lvl="0"/>
            <a:r>
              <a:rPr lang="en-US" sz="2400" dirty="0"/>
              <a:t>Identify course prerequisites and objectives </a:t>
            </a:r>
          </a:p>
          <a:p>
            <a:pPr lvl="0"/>
            <a:r>
              <a:rPr lang="en-US" sz="2400" dirty="0"/>
              <a:t>Recognize the café business case </a:t>
            </a:r>
          </a:p>
          <a:p>
            <a:pPr lvl="0"/>
            <a:r>
              <a:rPr lang="en-US" sz="2400" dirty="0"/>
              <a:t>Indicate the role of cloud architects</a:t>
            </a:r>
          </a:p>
          <a:p>
            <a:endParaRPr lang="en-US" dirty="0"/>
          </a:p>
        </p:txBody>
      </p:sp>
      <p:sp>
        <p:nvSpPr>
          <p:cNvPr id="3" name="Footer Placeholder 2">
            <a:extLst>
              <a:ext uri="{FF2B5EF4-FFF2-40B4-BE49-F238E27FC236}">
                <a16:creationId xmlns:a16="http://schemas.microsoft.com/office/drawing/2014/main" id="{C6B2E223-EA0C-E54C-AFE4-3B324B5FF5A2}"/>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EBECEECC-6889-3C4B-ADDE-289EB9D9F6A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35</a:t>
            </a:fld>
            <a:endParaRPr lang="en-US" dirty="0"/>
          </a:p>
        </p:txBody>
      </p:sp>
    </p:spTree>
    <p:custDataLst>
      <p:tags r:id="rId1"/>
    </p:custDataLst>
    <p:extLst>
      <p:ext uri="{BB962C8B-B14F-4D97-AF65-F5344CB8AC3E}">
        <p14:creationId xmlns:p14="http://schemas.microsoft.com/office/powerpoint/2010/main" val="27116608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fontScale="90000"/>
          </a:bodyPr>
          <a:lstStyle/>
          <a:p>
            <a:r>
              <a:rPr lang="en-US" dirty="0">
                <a:latin typeface="+mj-lt"/>
              </a:rPr>
              <a:t>Thank you</a:t>
            </a:r>
            <a:endParaRPr lang="en-US" dirty="0">
              <a:latin typeface="+mj-lt"/>
              <a:ea typeface="Amazon Ember Light" charset="0"/>
              <a:cs typeface="Amazon Ember Light" charset="0"/>
            </a:endParaRPr>
          </a:p>
        </p:txBody>
      </p:sp>
    </p:spTree>
    <p:custDataLst>
      <p:tags r:id="rId1"/>
    </p:custDataLst>
    <p:extLst>
      <p:ext uri="{BB962C8B-B14F-4D97-AF65-F5344CB8AC3E}">
        <p14:creationId xmlns:p14="http://schemas.microsoft.com/office/powerpoint/2010/main" val="2683627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a:bodyPr>
          <a:lstStyle/>
          <a:p>
            <a:r>
              <a:rPr lang="en-US" b="1" dirty="0">
                <a:latin typeface="+mn-lt"/>
              </a:rPr>
              <a:t>Module 1: Welcome to AWS Academy Cloud Architecting</a:t>
            </a:r>
          </a:p>
        </p:txBody>
      </p:sp>
      <p:sp>
        <p:nvSpPr>
          <p:cNvPr id="2" name="Title 1"/>
          <p:cNvSpPr>
            <a:spLocks noGrp="1"/>
          </p:cNvSpPr>
          <p:nvPr>
            <p:ph type="title"/>
          </p:nvPr>
        </p:nvSpPr>
        <p:spPr/>
        <p:txBody>
          <a:bodyPr>
            <a:noAutofit/>
          </a:bodyPr>
          <a:lstStyle/>
          <a:p>
            <a:r>
              <a:rPr lang="en-US" sz="4000" dirty="0">
                <a:latin typeface="+mj-lt"/>
              </a:rPr>
              <a:t>Section 1: </a:t>
            </a:r>
            <a:r>
              <a:rPr lang="en-US" sz="4000" dirty="0"/>
              <a:t>Course objectives and overview</a:t>
            </a:r>
            <a:endParaRPr lang="en-US" sz="4000" dirty="0">
              <a:latin typeface="+mj-lt"/>
            </a:endParaRP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1605421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prerequisites</a:t>
            </a:r>
          </a:p>
        </p:txBody>
      </p:sp>
      <p:sp>
        <p:nvSpPr>
          <p:cNvPr id="5" name="Content Placeholder 4"/>
          <p:cNvSpPr>
            <a:spLocks noGrp="1"/>
          </p:cNvSpPr>
          <p:nvPr>
            <p:ph idx="1"/>
          </p:nvPr>
        </p:nvSpPr>
        <p:spPr>
          <a:xfrm>
            <a:off x="419098" y="1528175"/>
            <a:ext cx="10612695" cy="4648788"/>
          </a:xfrm>
        </p:spPr>
        <p:txBody>
          <a:bodyPr>
            <a:noAutofit/>
          </a:bodyPr>
          <a:lstStyle/>
          <a:p>
            <a:pPr>
              <a:lnSpc>
                <a:spcPct val="100000"/>
              </a:lnSpc>
              <a:spcBef>
                <a:spcPts val="1200"/>
              </a:spcBef>
            </a:pPr>
            <a:r>
              <a:rPr lang="en-US" dirty="0"/>
              <a:t>Completion of the </a:t>
            </a: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AWS Academy Cloud Foundations </a:t>
            </a:r>
            <a:r>
              <a:rPr lang="en-US" dirty="0">
                <a:latin typeface="+mn-lt"/>
                <a:ea typeface="Amazon Ember" panose="020B0603020204020204" pitchFamily="34" charset="0"/>
                <a:cs typeface="Amazon Ember" panose="020B0603020204020204" pitchFamily="34" charset="0"/>
              </a:rPr>
              <a:t>course</a:t>
            </a:r>
          </a:p>
          <a:p>
            <a:pPr>
              <a:lnSpc>
                <a:spcPct val="100000"/>
              </a:lnSpc>
              <a:spcBef>
                <a:spcPts val="1200"/>
              </a:spcBef>
            </a:pPr>
            <a:r>
              <a:rPr lang="en-US" dirty="0"/>
              <a:t>Or similar level of knowledge of Amazon Web Services (AWS), such as – </a:t>
            </a:r>
          </a:p>
          <a:p>
            <a:pPr lvl="1">
              <a:lnSpc>
                <a:spcPct val="100000"/>
              </a:lnSpc>
              <a:spcBef>
                <a:spcPts val="1200"/>
              </a:spcBef>
            </a:pPr>
            <a:r>
              <a:rPr lang="en-US" sz="2000" dirty="0"/>
              <a:t>Passed the AWS Certified Cloud Practitioner certification exam </a:t>
            </a:r>
            <a:r>
              <a:rPr lang="en-US" sz="2000" i="1" dirty="0"/>
              <a:t>or</a:t>
            </a:r>
            <a:r>
              <a:rPr lang="en-US" sz="2000" dirty="0"/>
              <a:t>,</a:t>
            </a:r>
          </a:p>
          <a:p>
            <a:pPr lvl="1">
              <a:lnSpc>
                <a:spcPct val="100000"/>
              </a:lnSpc>
              <a:spcBef>
                <a:spcPts val="1200"/>
              </a:spcBef>
            </a:pPr>
            <a:r>
              <a:rPr lang="en-US" sz="2000" dirty="0"/>
              <a:t>Completed the AWS Cloud Practitioner Essentials course </a:t>
            </a:r>
            <a:r>
              <a:rPr lang="en-US" sz="2000" i="1" dirty="0"/>
              <a:t>or</a:t>
            </a:r>
            <a:r>
              <a:rPr lang="en-US" sz="2000" dirty="0"/>
              <a:t>,</a:t>
            </a:r>
          </a:p>
          <a:p>
            <a:pPr lvl="1">
              <a:lnSpc>
                <a:spcPct val="100000"/>
              </a:lnSpc>
              <a:spcBef>
                <a:spcPts val="1200"/>
              </a:spcBef>
            </a:pPr>
            <a:r>
              <a:rPr lang="en-US" sz="2000" dirty="0"/>
              <a:t>Completed the AWS Technical Essentials course</a:t>
            </a:r>
          </a:p>
          <a:p>
            <a:pPr>
              <a:lnSpc>
                <a:spcPct val="100000"/>
              </a:lnSpc>
              <a:spcBef>
                <a:spcPts val="1200"/>
              </a:spcBef>
            </a:pPr>
            <a:r>
              <a:rPr lang="en-US" dirty="0"/>
              <a:t>Additionally, it is assumed that you have – </a:t>
            </a:r>
          </a:p>
          <a:p>
            <a:pPr lvl="1">
              <a:lnSpc>
                <a:spcPct val="100000"/>
              </a:lnSpc>
              <a:spcBef>
                <a:spcPts val="1200"/>
              </a:spcBef>
            </a:pPr>
            <a:r>
              <a:rPr lang="en-US" sz="2000" dirty="0"/>
              <a:t>General IT technical knowledge</a:t>
            </a:r>
          </a:p>
          <a:p>
            <a:pPr lvl="1">
              <a:lnSpc>
                <a:spcPct val="100000"/>
              </a:lnSpc>
              <a:spcBef>
                <a:spcPts val="1200"/>
              </a:spcBef>
            </a:pPr>
            <a:r>
              <a:rPr lang="en-US" sz="2000" dirty="0"/>
              <a:t>General IT business knowledge</a:t>
            </a:r>
          </a:p>
          <a:p>
            <a:pPr lvl="1">
              <a:lnSpc>
                <a:spcPct val="100000"/>
              </a:lnSpc>
              <a:spcBef>
                <a:spcPts val="1200"/>
              </a:spcBef>
            </a:pPr>
            <a:endParaRPr lang="en-US" dirty="0"/>
          </a:p>
        </p:txBody>
      </p:sp>
      <p:sp>
        <p:nvSpPr>
          <p:cNvPr id="6" name="Footer Placeholder 5">
            <a:extLst>
              <a:ext uri="{FF2B5EF4-FFF2-40B4-BE49-F238E27FC236}">
                <a16:creationId xmlns:a16="http://schemas.microsoft.com/office/drawing/2014/main" id="{3789F474-C223-4946-802D-EEB897EFF43F}"/>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3" name="Slide Number Placeholder 2">
            <a:extLst>
              <a:ext uri="{FF2B5EF4-FFF2-40B4-BE49-F238E27FC236}">
                <a16:creationId xmlns:a16="http://schemas.microsoft.com/office/drawing/2014/main" id="{986750F7-BE10-1344-8FAB-E6199FDC16AD}"/>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a:t>
            </a:fld>
            <a:endParaRPr lang="en-US" dirty="0"/>
          </a:p>
        </p:txBody>
      </p:sp>
    </p:spTree>
    <p:custDataLst>
      <p:tags r:id="rId1"/>
    </p:custDataLst>
    <p:extLst>
      <p:ext uri="{BB962C8B-B14F-4D97-AF65-F5344CB8AC3E}">
        <p14:creationId xmlns:p14="http://schemas.microsoft.com/office/powerpoint/2010/main" val="1908999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objectives</a:t>
            </a:r>
          </a:p>
        </p:txBody>
      </p:sp>
      <p:sp>
        <p:nvSpPr>
          <p:cNvPr id="5" name="Content Placeholder 4"/>
          <p:cNvSpPr>
            <a:spLocks noGrp="1"/>
          </p:cNvSpPr>
          <p:nvPr>
            <p:ph idx="1"/>
          </p:nvPr>
        </p:nvSpPr>
        <p:spPr>
          <a:xfrm>
            <a:off x="419098" y="1528175"/>
            <a:ext cx="11353801" cy="4648788"/>
          </a:xfrm>
        </p:spPr>
        <p:txBody>
          <a:bodyPr/>
          <a:lstStyle/>
          <a:p>
            <a:pPr marL="0" indent="0">
              <a:buNone/>
            </a:pPr>
            <a:r>
              <a:rPr lang="en-US" sz="3200" dirty="0"/>
              <a:t>After completing this course, you should be able to: </a:t>
            </a:r>
            <a:endParaRPr lang="en-US" dirty="0"/>
          </a:p>
          <a:p>
            <a:pPr lvl="0"/>
            <a:r>
              <a:rPr lang="en-US" sz="2400" dirty="0"/>
              <a:t>Make architectural decisions based on AWS architectural principles and best practices</a:t>
            </a:r>
          </a:p>
          <a:p>
            <a:pPr lvl="0"/>
            <a:r>
              <a:rPr lang="en-US" sz="2400" dirty="0"/>
              <a:t>Use AWS services to make your infrastructure scalable, reliable, and highly available</a:t>
            </a:r>
          </a:p>
          <a:p>
            <a:pPr lvl="0"/>
            <a:r>
              <a:rPr lang="en-US" sz="2400" dirty="0"/>
              <a:t>Use AWS managed services to enable greater flexibility and resiliency in an infrastructure</a:t>
            </a:r>
          </a:p>
          <a:p>
            <a:pPr lvl="0"/>
            <a:r>
              <a:rPr lang="en-US" sz="2400" dirty="0"/>
              <a:t>Indicate how to increase the performance efficiency and reduce costs of infrastructures built on AWS</a:t>
            </a:r>
          </a:p>
          <a:p>
            <a:pPr lvl="0"/>
            <a:r>
              <a:rPr lang="en-US" sz="2400" dirty="0"/>
              <a:t>Use the AWS Well-Architected Framework to improve architectures that use AWS solutions</a:t>
            </a:r>
          </a:p>
        </p:txBody>
      </p:sp>
      <p:sp>
        <p:nvSpPr>
          <p:cNvPr id="3" name="Slide Number Placeholder 2">
            <a:extLst>
              <a:ext uri="{FF2B5EF4-FFF2-40B4-BE49-F238E27FC236}">
                <a16:creationId xmlns:a16="http://schemas.microsoft.com/office/drawing/2014/main" id="{1A52C2F7-E4DD-9B4B-B397-0FF5DC6660A8}"/>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6</a:t>
            </a:fld>
            <a:endParaRPr lang="en-US" dirty="0"/>
          </a:p>
        </p:txBody>
      </p:sp>
      <p:sp>
        <p:nvSpPr>
          <p:cNvPr id="6" name="Footer Placeholder 5">
            <a:extLst>
              <a:ext uri="{FF2B5EF4-FFF2-40B4-BE49-F238E27FC236}">
                <a16:creationId xmlns:a16="http://schemas.microsoft.com/office/drawing/2014/main" id="{279DDC46-B6BA-B44D-AC8B-C58A25209138}"/>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1809105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65125"/>
            <a:ext cx="9034272" cy="474119"/>
          </a:xfrm>
        </p:spPr>
        <p:txBody>
          <a:bodyPr/>
          <a:lstStyle/>
          <a:p>
            <a:r>
              <a:rPr lang="en-US" dirty="0"/>
              <a:t>Course outline</a:t>
            </a:r>
          </a:p>
        </p:txBody>
      </p:sp>
      <p:sp>
        <p:nvSpPr>
          <p:cNvPr id="5" name="Content Placeholder 4"/>
          <p:cNvSpPr>
            <a:spLocks noGrp="1"/>
          </p:cNvSpPr>
          <p:nvPr>
            <p:ph idx="1"/>
          </p:nvPr>
        </p:nvSpPr>
        <p:spPr>
          <a:xfrm>
            <a:off x="419100" y="1528175"/>
            <a:ext cx="5504688" cy="4648788"/>
          </a:xfrm>
        </p:spPr>
        <p:txBody>
          <a:bodyPr>
            <a:noAutofit/>
          </a:bodyPr>
          <a:lstStyle/>
          <a:p>
            <a:pPr>
              <a:lnSpc>
                <a:spcPct val="100000"/>
              </a:lnSpc>
              <a:spcAft>
                <a:spcPts val="1000"/>
              </a:spcAft>
            </a:pPr>
            <a:r>
              <a:rPr lang="en-US" sz="2000" dirty="0"/>
              <a:t>Module 1 – Welcome to AWS Academy Cloud Architecting (this module)</a:t>
            </a:r>
          </a:p>
          <a:p>
            <a:pPr>
              <a:lnSpc>
                <a:spcPct val="100000"/>
              </a:lnSpc>
              <a:spcAft>
                <a:spcPts val="1000"/>
              </a:spcAft>
            </a:pPr>
            <a:r>
              <a:rPr lang="en-US" sz="2000" dirty="0"/>
              <a:t>Module 2 – Introducing Cloud Architecting</a:t>
            </a:r>
          </a:p>
          <a:p>
            <a:pPr>
              <a:lnSpc>
                <a:spcPct val="100000"/>
              </a:lnSpc>
              <a:spcAft>
                <a:spcPts val="1000"/>
              </a:spcAft>
            </a:pPr>
            <a:r>
              <a:rPr lang="en-US" sz="2000" dirty="0"/>
              <a:t>Module 3 – Adding a Storage Layer</a:t>
            </a:r>
          </a:p>
          <a:p>
            <a:pPr>
              <a:lnSpc>
                <a:spcPct val="100000"/>
              </a:lnSpc>
              <a:spcAft>
                <a:spcPts val="1000"/>
              </a:spcAft>
            </a:pPr>
            <a:r>
              <a:rPr lang="en-US" sz="2000" dirty="0"/>
              <a:t>Module 4 – Adding a Compute Layer </a:t>
            </a:r>
          </a:p>
          <a:p>
            <a:pPr>
              <a:lnSpc>
                <a:spcPct val="100000"/>
              </a:lnSpc>
              <a:spcAft>
                <a:spcPts val="1000"/>
              </a:spcAft>
            </a:pPr>
            <a:r>
              <a:rPr lang="en-US" sz="2000" dirty="0"/>
              <a:t>Module 5 – Adding a Database Layer</a:t>
            </a:r>
          </a:p>
          <a:p>
            <a:pPr>
              <a:lnSpc>
                <a:spcPct val="100000"/>
              </a:lnSpc>
              <a:spcAft>
                <a:spcPts val="1000"/>
              </a:spcAft>
            </a:pPr>
            <a:r>
              <a:rPr lang="en-US" sz="2000" dirty="0"/>
              <a:t>Module 6 – Creating a Networking Environment</a:t>
            </a:r>
          </a:p>
          <a:p>
            <a:pPr>
              <a:lnSpc>
                <a:spcPct val="100000"/>
              </a:lnSpc>
              <a:spcAft>
                <a:spcPts val="1000"/>
              </a:spcAft>
            </a:pPr>
            <a:r>
              <a:rPr lang="en-US" sz="2000" dirty="0"/>
              <a:t>Module 7 – Connecting Networks</a:t>
            </a:r>
          </a:p>
        </p:txBody>
      </p:sp>
      <p:sp>
        <p:nvSpPr>
          <p:cNvPr id="7" name="Content Placeholder 6">
            <a:extLst>
              <a:ext uri="{FF2B5EF4-FFF2-40B4-BE49-F238E27FC236}">
                <a16:creationId xmlns:a16="http://schemas.microsoft.com/office/drawing/2014/main" id="{0E47C914-D7E4-AB43-875C-8EE9294950D6}"/>
              </a:ext>
            </a:extLst>
          </p:cNvPr>
          <p:cNvSpPr>
            <a:spLocks noGrp="1"/>
          </p:cNvSpPr>
          <p:nvPr>
            <p:ph idx="13"/>
          </p:nvPr>
        </p:nvSpPr>
        <p:spPr>
          <a:xfrm>
            <a:off x="5923788" y="1524228"/>
            <a:ext cx="5827212" cy="4648788"/>
          </a:xfrm>
        </p:spPr>
        <p:txBody>
          <a:bodyPr/>
          <a:lstStyle/>
          <a:p>
            <a:pPr>
              <a:lnSpc>
                <a:spcPct val="100000"/>
              </a:lnSpc>
              <a:spcBef>
                <a:spcPts val="400"/>
              </a:spcBef>
              <a:spcAft>
                <a:spcPts val="1000"/>
              </a:spcAft>
            </a:pPr>
            <a:r>
              <a:rPr lang="en-US" sz="2000" dirty="0"/>
              <a:t>Module 8 – Securing User and Application Access</a:t>
            </a:r>
          </a:p>
          <a:p>
            <a:pPr>
              <a:lnSpc>
                <a:spcPct val="100000"/>
              </a:lnSpc>
              <a:spcBef>
                <a:spcPts val="400"/>
              </a:spcBef>
              <a:spcAft>
                <a:spcPts val="1000"/>
              </a:spcAft>
            </a:pPr>
            <a:r>
              <a:rPr lang="en-US" sz="2000" dirty="0"/>
              <a:t>Module 9 – Implementing Elasticity, High Availability, and Monitoring</a:t>
            </a:r>
          </a:p>
          <a:p>
            <a:pPr>
              <a:lnSpc>
                <a:spcPct val="100000"/>
              </a:lnSpc>
              <a:spcBef>
                <a:spcPts val="400"/>
              </a:spcBef>
              <a:spcAft>
                <a:spcPts val="1000"/>
              </a:spcAft>
            </a:pPr>
            <a:r>
              <a:rPr lang="en-US" sz="2000" dirty="0"/>
              <a:t>Module 10 – Automating Your Architecture</a:t>
            </a:r>
          </a:p>
          <a:p>
            <a:pPr>
              <a:lnSpc>
                <a:spcPct val="100000"/>
              </a:lnSpc>
              <a:spcBef>
                <a:spcPts val="400"/>
              </a:spcBef>
              <a:spcAft>
                <a:spcPts val="1000"/>
              </a:spcAft>
            </a:pPr>
            <a:r>
              <a:rPr lang="en-US" sz="2000" dirty="0"/>
              <a:t>Module 11 – Caching Content</a:t>
            </a:r>
          </a:p>
          <a:p>
            <a:pPr>
              <a:lnSpc>
                <a:spcPct val="100000"/>
              </a:lnSpc>
              <a:spcBef>
                <a:spcPts val="400"/>
              </a:spcBef>
              <a:spcAft>
                <a:spcPts val="1000"/>
              </a:spcAft>
            </a:pPr>
            <a:r>
              <a:rPr lang="en-US" sz="2000" dirty="0"/>
              <a:t>Module 12 – Building Decoupled Architectures</a:t>
            </a:r>
          </a:p>
          <a:p>
            <a:pPr>
              <a:lnSpc>
                <a:spcPct val="100000"/>
              </a:lnSpc>
              <a:spcBef>
                <a:spcPts val="400"/>
              </a:spcBef>
              <a:spcAft>
                <a:spcPts val="1000"/>
              </a:spcAft>
            </a:pPr>
            <a:r>
              <a:rPr lang="en-US" sz="2000" dirty="0"/>
              <a:t>Module 13 – Building Microservices and Serverless Architectures</a:t>
            </a:r>
          </a:p>
          <a:p>
            <a:pPr>
              <a:lnSpc>
                <a:spcPct val="100000"/>
              </a:lnSpc>
              <a:spcBef>
                <a:spcPts val="400"/>
              </a:spcBef>
              <a:spcAft>
                <a:spcPts val="1000"/>
              </a:spcAft>
            </a:pPr>
            <a:r>
              <a:rPr lang="en-US" sz="2000" dirty="0"/>
              <a:t>Module 14 – Planning for Disaster</a:t>
            </a:r>
          </a:p>
          <a:p>
            <a:pPr>
              <a:lnSpc>
                <a:spcPct val="100000"/>
              </a:lnSpc>
              <a:spcBef>
                <a:spcPts val="400"/>
              </a:spcBef>
              <a:spcAft>
                <a:spcPts val="1000"/>
              </a:spcAft>
            </a:pPr>
            <a:r>
              <a:rPr lang="en-US" sz="2000" dirty="0"/>
              <a:t>Module 15 – Bridging to Certification</a:t>
            </a:r>
          </a:p>
        </p:txBody>
      </p:sp>
      <p:sp>
        <p:nvSpPr>
          <p:cNvPr id="4" name="Footer Placeholder 3">
            <a:extLst>
              <a:ext uri="{FF2B5EF4-FFF2-40B4-BE49-F238E27FC236}">
                <a16:creationId xmlns:a16="http://schemas.microsoft.com/office/drawing/2014/main" id="{0F26EDA6-DD3D-A245-A593-278CBFBF544D}"/>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3" name="Slide Number Placeholder 2">
            <a:extLst>
              <a:ext uri="{FF2B5EF4-FFF2-40B4-BE49-F238E27FC236}">
                <a16:creationId xmlns:a16="http://schemas.microsoft.com/office/drawing/2014/main" id="{6B04B869-F741-6A4D-8FEE-1F072157EF2A}"/>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7</a:t>
            </a:fld>
            <a:endParaRPr lang="en-US" dirty="0"/>
          </a:p>
        </p:txBody>
      </p:sp>
    </p:spTree>
    <p:custDataLst>
      <p:tags r:id="rId1"/>
    </p:custDataLst>
    <p:extLst>
      <p:ext uri="{BB962C8B-B14F-4D97-AF65-F5344CB8AC3E}">
        <p14:creationId xmlns:p14="http://schemas.microsoft.com/office/powerpoint/2010/main" val="1189876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9803236" cy="779463"/>
          </a:xfrm>
        </p:spPr>
        <p:txBody>
          <a:bodyPr>
            <a:noAutofit/>
          </a:bodyPr>
          <a:lstStyle/>
          <a:p>
            <a:r>
              <a:rPr lang="en-US" dirty="0"/>
              <a:t>Module 2: Introducing Cloud Architecting</a:t>
            </a:r>
          </a:p>
        </p:txBody>
      </p:sp>
      <p:sp>
        <p:nvSpPr>
          <p:cNvPr id="7" name="Content Placeholder 6">
            <a:extLst>
              <a:ext uri="{FF2B5EF4-FFF2-40B4-BE49-F238E27FC236}">
                <a16:creationId xmlns:a16="http://schemas.microsoft.com/office/drawing/2014/main" id="{B0EA312E-52B7-D044-AAFC-EDA3855540B3}"/>
              </a:ext>
            </a:extLst>
          </p:cNvPr>
          <p:cNvSpPr>
            <a:spLocks noGrp="1"/>
          </p:cNvSpPr>
          <p:nvPr>
            <p:ph idx="1"/>
          </p:nvPr>
        </p:nvSpPr>
        <p:spPr>
          <a:xfrm>
            <a:off x="419100" y="1528175"/>
            <a:ext cx="9290165" cy="4648788"/>
          </a:xfrm>
        </p:spPr>
        <p:txBody>
          <a:bodyPr/>
          <a:lstStyle/>
          <a:p>
            <a:pPr marL="0" indent="0">
              <a:buNone/>
            </a:pPr>
            <a:r>
              <a:rPr lang="en-US" sz="3200" dirty="0"/>
              <a:t>Module sections:</a:t>
            </a:r>
          </a:p>
          <a:p>
            <a:pPr lvl="1"/>
            <a:endParaRPr lang="en-US" sz="700" dirty="0"/>
          </a:p>
          <a:p>
            <a:pPr marL="514350" indent="-514350">
              <a:buFont typeface="+mj-lt"/>
              <a:buAutoNum type="arabicPeriod"/>
            </a:pPr>
            <a:r>
              <a:rPr lang="en-US" sz="2400" dirty="0"/>
              <a:t>What is cloud architecting?</a:t>
            </a:r>
          </a:p>
          <a:p>
            <a:pPr marL="971550" lvl="1" indent="-514350">
              <a:buFont typeface="+mj-lt"/>
              <a:buAutoNum type="arabicPeriod"/>
            </a:pPr>
            <a:endParaRPr lang="en-US" sz="700" dirty="0"/>
          </a:p>
          <a:p>
            <a:pPr marL="514350" indent="-514350">
              <a:buFont typeface="+mj-lt"/>
              <a:buAutoNum type="arabicPeriod"/>
            </a:pPr>
            <a:r>
              <a:rPr lang="en-US" sz="2400" dirty="0"/>
              <a:t>The Amazon Web Services (AWS) </a:t>
            </a:r>
            <a:br>
              <a:rPr lang="en-US" sz="2400" dirty="0"/>
            </a:br>
            <a:r>
              <a:rPr lang="en-US" sz="2400" dirty="0"/>
              <a:t>Well-Architected Framework</a:t>
            </a:r>
          </a:p>
          <a:p>
            <a:pPr marL="971550" lvl="1" indent="-514350">
              <a:buFont typeface="+mj-lt"/>
              <a:buAutoNum type="arabicPeriod"/>
            </a:pPr>
            <a:endParaRPr lang="en-US" sz="700" dirty="0"/>
          </a:p>
          <a:p>
            <a:pPr marL="514350" indent="-514350">
              <a:buFont typeface="+mj-lt"/>
              <a:buAutoNum type="arabicPeriod"/>
            </a:pPr>
            <a:r>
              <a:rPr lang="en-US" sz="2400" dirty="0"/>
              <a:t>Best practices for building solutions on AWS</a:t>
            </a:r>
          </a:p>
          <a:p>
            <a:pPr marL="971550" lvl="1" indent="-514350">
              <a:buFont typeface="+mj-lt"/>
              <a:buAutoNum type="arabicPeriod"/>
            </a:pPr>
            <a:endParaRPr lang="en-US" sz="700" dirty="0"/>
          </a:p>
          <a:p>
            <a:pPr marL="514350" indent="-514350">
              <a:buFont typeface="+mj-lt"/>
              <a:buAutoNum type="arabicPeriod"/>
            </a:pPr>
            <a:r>
              <a:rPr lang="en-US" sz="2400" dirty="0"/>
              <a:t>AWS global infrastructure</a:t>
            </a:r>
            <a:endParaRPr lang="en-US" sz="3200" dirty="0"/>
          </a:p>
        </p:txBody>
      </p:sp>
      <p:sp>
        <p:nvSpPr>
          <p:cNvPr id="4" name="Slide Number Placeholder 3">
            <a:extLst>
              <a:ext uri="{FF2B5EF4-FFF2-40B4-BE49-F238E27FC236}">
                <a16:creationId xmlns:a16="http://schemas.microsoft.com/office/drawing/2014/main" id="{8531DE74-D51B-7640-8FBF-217171D36887}"/>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8</a:t>
            </a:fld>
            <a:endParaRPr lang="en-US" dirty="0"/>
          </a:p>
        </p:txBody>
      </p:sp>
      <p:sp>
        <p:nvSpPr>
          <p:cNvPr id="5" name="Footer Placeholder 4">
            <a:extLst>
              <a:ext uri="{FF2B5EF4-FFF2-40B4-BE49-F238E27FC236}">
                <a16:creationId xmlns:a16="http://schemas.microsoft.com/office/drawing/2014/main" id="{9DC07E9E-87E8-AC45-88A9-10964D5E2E7F}"/>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pic>
        <p:nvPicPr>
          <p:cNvPr id="6" name="Picture 5">
            <a:extLst>
              <a:ext uri="{FF2B5EF4-FFF2-40B4-BE49-F238E27FC236}">
                <a16:creationId xmlns:a16="http://schemas.microsoft.com/office/drawing/2014/main" id="{8B2A3A6D-E964-2D4F-90E0-27B61DF121A5}"/>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797338" y="1528175"/>
            <a:ext cx="3307070" cy="4584058"/>
          </a:xfrm>
          <a:prstGeom prst="rect">
            <a:avLst/>
          </a:prstGeom>
          <a:effectLst>
            <a:softEdge rad="88900"/>
          </a:effectLst>
        </p:spPr>
      </p:pic>
    </p:spTree>
    <p:custDataLst>
      <p:tags r:id="rId1"/>
    </p:custDataLst>
    <p:extLst>
      <p:ext uri="{BB962C8B-B14F-4D97-AF65-F5344CB8AC3E}">
        <p14:creationId xmlns:p14="http://schemas.microsoft.com/office/powerpoint/2010/main" val="1546591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8905461" cy="779463"/>
          </a:xfrm>
        </p:spPr>
        <p:txBody>
          <a:bodyPr>
            <a:noAutofit/>
          </a:bodyPr>
          <a:lstStyle/>
          <a:p>
            <a:r>
              <a:rPr lang="en-US" dirty="0"/>
              <a:t>Module 3: Adding a Storage Layer</a:t>
            </a:r>
          </a:p>
        </p:txBody>
      </p:sp>
      <p:sp>
        <p:nvSpPr>
          <p:cNvPr id="7" name="Content Placeholder 6">
            <a:extLst>
              <a:ext uri="{FF2B5EF4-FFF2-40B4-BE49-F238E27FC236}">
                <a16:creationId xmlns:a16="http://schemas.microsoft.com/office/drawing/2014/main" id="{B0EA312E-52B7-D044-AAFC-EDA3855540B3}"/>
              </a:ext>
            </a:extLst>
          </p:cNvPr>
          <p:cNvSpPr>
            <a:spLocks noGrp="1"/>
          </p:cNvSpPr>
          <p:nvPr>
            <p:ph idx="1"/>
          </p:nvPr>
        </p:nvSpPr>
        <p:spPr/>
        <p:txBody>
          <a:bodyPr/>
          <a:lstStyle/>
          <a:p>
            <a:pPr marL="0" indent="0">
              <a:buNone/>
            </a:pPr>
            <a:r>
              <a:rPr lang="en-US" sz="3200" dirty="0"/>
              <a:t>Module sections:</a:t>
            </a:r>
          </a:p>
          <a:p>
            <a:pPr marL="457200" indent="-457200">
              <a:buFont typeface="+mj-lt"/>
              <a:buAutoNum type="arabicPeriod"/>
            </a:pPr>
            <a:r>
              <a:rPr lang="en-US" sz="2400" dirty="0"/>
              <a:t>The simplest architecture</a:t>
            </a:r>
          </a:p>
          <a:p>
            <a:pPr marL="457200" indent="-457200">
              <a:buFont typeface="+mj-lt"/>
              <a:buAutoNum type="arabicPeriod"/>
            </a:pPr>
            <a:r>
              <a:rPr lang="en-US" sz="2400" dirty="0"/>
              <a:t>Using Amazon S3 </a:t>
            </a:r>
          </a:p>
          <a:p>
            <a:pPr marL="457200" indent="-457200">
              <a:buFont typeface="+mj-lt"/>
              <a:buAutoNum type="arabicPeriod"/>
            </a:pPr>
            <a:r>
              <a:rPr lang="en-US" sz="2400" dirty="0"/>
              <a:t>Storing data in Amazon S3</a:t>
            </a:r>
          </a:p>
          <a:p>
            <a:pPr marL="457200" indent="-457200">
              <a:buFont typeface="+mj-lt"/>
              <a:buAutoNum type="arabicPeriod"/>
            </a:pPr>
            <a:r>
              <a:rPr lang="en-US" sz="2400" dirty="0"/>
              <a:t>Moving data to and from Amazon S3</a:t>
            </a:r>
          </a:p>
          <a:p>
            <a:pPr marL="457200" indent="-457200">
              <a:buFont typeface="+mj-lt"/>
              <a:buAutoNum type="arabicPeriod"/>
            </a:pPr>
            <a:r>
              <a:rPr lang="en-US" sz="2400" dirty="0"/>
              <a:t>Choosing Regions for your architecture</a:t>
            </a:r>
            <a:endParaRPr lang="en-US" sz="3200" dirty="0"/>
          </a:p>
          <a:p>
            <a:pPr marL="0" indent="0">
              <a:buNone/>
            </a:pPr>
            <a:endParaRPr lang="en-US" sz="3200" dirty="0"/>
          </a:p>
        </p:txBody>
      </p:sp>
      <p:sp>
        <p:nvSpPr>
          <p:cNvPr id="4" name="Slide Number Placeholder 3">
            <a:extLst>
              <a:ext uri="{FF2B5EF4-FFF2-40B4-BE49-F238E27FC236}">
                <a16:creationId xmlns:a16="http://schemas.microsoft.com/office/drawing/2014/main" id="{8531DE74-D51B-7640-8FBF-217171D36887}"/>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9</a:t>
            </a:fld>
            <a:endParaRPr lang="en-US" dirty="0"/>
          </a:p>
        </p:txBody>
      </p:sp>
      <p:sp>
        <p:nvSpPr>
          <p:cNvPr id="5" name="Footer Placeholder 4">
            <a:extLst>
              <a:ext uri="{FF2B5EF4-FFF2-40B4-BE49-F238E27FC236}">
                <a16:creationId xmlns:a16="http://schemas.microsoft.com/office/drawing/2014/main" id="{9DC07E9E-87E8-AC45-88A9-10964D5E2E7F}"/>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pic>
        <p:nvPicPr>
          <p:cNvPr id="6" name="Picture 5">
            <a:extLst>
              <a:ext uri="{FF2B5EF4-FFF2-40B4-BE49-F238E27FC236}">
                <a16:creationId xmlns:a16="http://schemas.microsoft.com/office/drawing/2014/main" id="{6412B253-14C1-7941-984B-D9B5341870FF}"/>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229600" y="1645920"/>
            <a:ext cx="3256281" cy="4389120"/>
          </a:xfrm>
          <a:prstGeom prst="rect">
            <a:avLst/>
          </a:prstGeom>
          <a:effectLst>
            <a:softEdge rad="50800"/>
          </a:effectLst>
        </p:spPr>
      </p:pic>
    </p:spTree>
    <p:custDataLst>
      <p:tags r:id="rId1"/>
    </p:custDataLst>
    <p:extLst>
      <p:ext uri="{BB962C8B-B14F-4D97-AF65-F5344CB8AC3E}">
        <p14:creationId xmlns:p14="http://schemas.microsoft.com/office/powerpoint/2010/main" val="27229595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SLIDE_COUNT" val="36"/>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32634</TotalTime>
  <Words>4522</Words>
  <Application>Microsoft Macintosh PowerPoint</Application>
  <PresentationFormat>Widescreen</PresentationFormat>
  <Paragraphs>494</Paragraphs>
  <Slides>36</Slides>
  <Notes>36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Amazon Ember</vt:lpstr>
      <vt:lpstr>Amazon Ember Light</vt:lpstr>
      <vt:lpstr>Arial</vt:lpstr>
      <vt:lpstr>Calibri</vt:lpstr>
      <vt:lpstr>Lucida Console</vt:lpstr>
      <vt:lpstr>Office Theme</vt:lpstr>
      <vt:lpstr>Module 1: Welcome to  AWS Academy Cloud Architecting</vt:lpstr>
      <vt:lpstr>Module overview</vt:lpstr>
      <vt:lpstr>Module objectives</vt:lpstr>
      <vt:lpstr>Section 1: Course objectives and overview</vt:lpstr>
      <vt:lpstr>Course prerequisites</vt:lpstr>
      <vt:lpstr>Course objectives</vt:lpstr>
      <vt:lpstr>Course outline</vt:lpstr>
      <vt:lpstr>Module 2: Introducing Cloud Architecting</vt:lpstr>
      <vt:lpstr>Module 3: Adding a Storage Layer</vt:lpstr>
      <vt:lpstr>Module 4: Adding a Compute Layer</vt:lpstr>
      <vt:lpstr>Module 5: Adding a Database Layer</vt:lpstr>
      <vt:lpstr>Module 6: Creating a Networking Environment</vt:lpstr>
      <vt:lpstr>Module 7: Connecting Networks</vt:lpstr>
      <vt:lpstr>Module 8: Securing User and Application Access</vt:lpstr>
      <vt:lpstr>Module 9: Implementing Elasticity, High Availability, and Monitoring</vt:lpstr>
      <vt:lpstr>Module 10: Automating Your Architecture</vt:lpstr>
      <vt:lpstr>Module 11: Caching Content</vt:lpstr>
      <vt:lpstr>Module 12: Building Decoupled Architectures</vt:lpstr>
      <vt:lpstr>Module 13: Building Microservices and Serverless Architectures</vt:lpstr>
      <vt:lpstr>Module 14: Planning for Disaster</vt:lpstr>
      <vt:lpstr>Module 15: Bridging to Certification</vt:lpstr>
      <vt:lpstr>Section 2: Café business case introduction</vt:lpstr>
      <vt:lpstr>Café and bakery</vt:lpstr>
      <vt:lpstr>The café owners and staff</vt:lpstr>
      <vt:lpstr>AWS consultants, café visitors</vt:lpstr>
      <vt:lpstr>You will build solutions for the café in the  challenge labs in this course</vt:lpstr>
      <vt:lpstr>Section 3: Roles in cloud computing</vt:lpstr>
      <vt:lpstr>Roles in computing: IT professional</vt:lpstr>
      <vt:lpstr>Roles in computing: IT leader</vt:lpstr>
      <vt:lpstr>Roles in computing: Developer</vt:lpstr>
      <vt:lpstr>Roles in computing: DevOps engineer</vt:lpstr>
      <vt:lpstr>Roles in computing: Cloud architect</vt:lpstr>
      <vt:lpstr>AWS Certification exams</vt:lpstr>
      <vt:lpstr>Module wrap-up</vt:lpstr>
      <vt:lpstr>Module 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Mohr</dc:creator>
  <cp:keywords>v1.0</cp:keywords>
  <cp:lastModifiedBy>David Mohr</cp:lastModifiedBy>
  <cp:revision>262</cp:revision>
  <cp:lastPrinted>2018-12-10T23:37:28Z</cp:lastPrinted>
  <dcterms:created xsi:type="dcterms:W3CDTF">2019-09-16T17:01:53Z</dcterms:created>
  <dcterms:modified xsi:type="dcterms:W3CDTF">2020-11-12T18:41:19Z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